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sv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svg"/><Relationship Id="rId14" Type="http://schemas.openxmlformats.org/officeDocument/2006/relationships/slideLayout" Target="../slideLayouts/slideLayout11.xml"/><Relationship Id="rId1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slideLayout" Target="../slideLayouts/slideLayout8.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3297555"/>
            <a:ext cx="7627382" cy="1247061"/>
          </a:xfrm>
          <a:prstGeom prst="rect">
            <a:avLst/>
          </a:prstGeom>
          <a:noFill/>
          <a:ln/>
        </p:spPr>
        <p:txBody>
          <a:bodyPr wrap="squar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PhonePe Data Analysis Using Power BI</a:t>
            </a:r>
            <a:endParaRPr lang="en-US" sz="3900" dirty="0"/>
          </a:p>
        </p:txBody>
      </p:sp>
      <p:sp>
        <p:nvSpPr>
          <p:cNvPr id="4" name="Text 1"/>
          <p:cNvSpPr/>
          <p:nvPr/>
        </p:nvSpPr>
        <p:spPr>
          <a:xfrm>
            <a:off x="6244709" y="4620339"/>
            <a:ext cx="4654034" cy="311706"/>
          </a:xfrm>
          <a:prstGeom prst="rect">
            <a:avLst/>
          </a:prstGeom>
          <a:noFill/>
          <a:ln/>
        </p:spPr>
        <p:txBody>
          <a:bodyPr wrap="none" lIns="0" tIns="0" rIns="0" bIns="0" rtlCol="0" anchor="t"/>
          <a:lstStyle/>
          <a:p>
            <a:pPr algn="l" indent="0" marL="0">
              <a:lnSpc>
                <a:spcPts val="2450"/>
              </a:lnSpc>
              <a:buNone/>
            </a:pPr>
            <a:r>
              <a:rPr lang="en-US" sz="1950" b="1" dirty="0">
                <a:solidFill>
                  <a:srgbClr val="2E3C4E"/>
                </a:solidFill>
                <a:latin typeface="Barlow Bold" pitchFamily="34" charset="0"/>
                <a:ea typeface="Barlow Bold" pitchFamily="34" charset="-122"/>
                <a:cs typeface="Barlow Bold" pitchFamily="34" charset="-120"/>
              </a:rPr>
              <a:t>Interactive Dashboard &amp; Business Insights</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708916" y="260628"/>
            <a:ext cx="3647361" cy="311706"/>
          </a:xfrm>
          <a:prstGeom prst="rect">
            <a:avLst/>
          </a:prstGeom>
          <a:noFill/>
          <a:ln/>
        </p:spPr>
        <p:txBody>
          <a:bodyPr wrap="none" lIns="0" tIns="0" rIns="0" bIns="0" rtlCol="0" anchor="t"/>
          <a:lstStyle/>
          <a:p>
            <a:pPr algn="l" indent="0" marL="0">
              <a:lnSpc>
                <a:spcPts val="2450"/>
              </a:lnSpc>
              <a:buNone/>
            </a:pPr>
            <a:r>
              <a:rPr lang="en-US" sz="1950" b="1" dirty="0">
                <a:solidFill>
                  <a:srgbClr val="2E3C4E"/>
                </a:solidFill>
                <a:latin typeface="Barlow Bold" pitchFamily="34" charset="0"/>
                <a:ea typeface="Barlow Bold" pitchFamily="34" charset="-122"/>
                <a:cs typeface="Barlow Bold" pitchFamily="34" charset="-120"/>
              </a:rPr>
              <a:t>Conclusion &amp; Learning Outcomes</a:t>
            </a:r>
            <a:endParaRPr lang="en-US" sz="1950" dirty="0"/>
          </a:p>
        </p:txBody>
      </p:sp>
      <p:pic>
        <p:nvPicPr>
          <p:cNvPr id="3" name="Image 0" descr="preencoded.png">    </p:cNvPr>
          <p:cNvPicPr>
            <a:picLocks noChangeAspect="1"/>
          </p:cNvPicPr>
          <p:nvPr/>
        </p:nvPicPr>
        <p:blipFill>
          <a:blip r:embed="rId1"/>
          <a:stretch>
            <a:fillRect/>
          </a:stretch>
        </p:blipFill>
        <p:spPr>
          <a:xfrm>
            <a:off x="3708916" y="821055"/>
            <a:ext cx="3118485" cy="3118485"/>
          </a:xfrm>
          <a:prstGeom prst="rect">
            <a:avLst/>
          </a:prstGeom>
        </p:spPr>
      </p:pic>
      <p:sp>
        <p:nvSpPr>
          <p:cNvPr id="4" name="Text 1"/>
          <p:cNvSpPr/>
          <p:nvPr/>
        </p:nvSpPr>
        <p:spPr>
          <a:xfrm>
            <a:off x="7066240" y="809268"/>
            <a:ext cx="2052637" cy="187047"/>
          </a:xfrm>
          <a:prstGeom prst="rect">
            <a:avLst/>
          </a:prstGeom>
          <a:noFill/>
          <a:ln/>
        </p:spPr>
        <p:txBody>
          <a:bodyPr wrap="none" lIns="0" tIns="0" rIns="0" bIns="0" rtlCol="0" anchor="t"/>
          <a:lstStyle/>
          <a:p>
            <a:pPr algn="l" indent="0" marL="0">
              <a:lnSpc>
                <a:spcPts val="1450"/>
              </a:lnSpc>
              <a:buNone/>
            </a:pPr>
            <a:r>
              <a:rPr lang="en-US" sz="1150" b="1" dirty="0">
                <a:solidFill>
                  <a:srgbClr val="2E3C4E"/>
                </a:solidFill>
                <a:latin typeface="Barlow Bold" pitchFamily="34" charset="0"/>
                <a:ea typeface="Barlow Bold" pitchFamily="34" charset="-122"/>
                <a:cs typeface="Barlow Bold" pitchFamily="34" charset="-120"/>
              </a:rPr>
              <a:t>Project Achievement Summary</a:t>
            </a:r>
            <a:endParaRPr lang="en-US" sz="1150" dirty="0"/>
          </a:p>
        </p:txBody>
      </p:sp>
      <p:sp>
        <p:nvSpPr>
          <p:cNvPr id="5" name="Text 2"/>
          <p:cNvSpPr/>
          <p:nvPr/>
        </p:nvSpPr>
        <p:spPr>
          <a:xfrm>
            <a:off x="7066240" y="1091089"/>
            <a:ext cx="3862864" cy="606266"/>
          </a:xfrm>
          <a:prstGeom prst="rect">
            <a:avLst/>
          </a:prstGeom>
          <a:noFill/>
          <a:ln/>
        </p:spPr>
        <p:txBody>
          <a:bodyPr wrap="square" lIns="0" tIns="0" rIns="0" bIns="0" rtlCol="0" anchor="t"/>
          <a:lstStyle/>
          <a:p>
            <a:pPr algn="l" indent="0" marL="0">
              <a:lnSpc>
                <a:spcPts val="1150"/>
              </a:lnSpc>
              <a:buNone/>
            </a:pPr>
            <a:r>
              <a:rPr lang="en-US" sz="700" dirty="0">
                <a:solidFill>
                  <a:srgbClr val="384653"/>
                </a:solidFill>
                <a:latin typeface="Montserrat" pitchFamily="34" charset="0"/>
                <a:ea typeface="Montserrat" pitchFamily="34" charset="-122"/>
                <a:cs typeface="Montserrat" pitchFamily="34" charset="-120"/>
              </a:rPr>
              <a:t>This end-to-end Power BI project demonstrates comprehensive data analytics capabilities, from raw data processing through interactive dashboard deployment. The PhonePe transaction analysis showcases technical proficiency and business acumen equally valued by recruiters and evaluators.</a:t>
            </a:r>
            <a:endParaRPr lang="en-US" sz="700" dirty="0"/>
          </a:p>
        </p:txBody>
      </p:sp>
      <p:sp>
        <p:nvSpPr>
          <p:cNvPr id="6" name="Text 3"/>
          <p:cNvSpPr/>
          <p:nvPr/>
        </p:nvSpPr>
        <p:spPr>
          <a:xfrm>
            <a:off x="4663678" y="4452342"/>
            <a:ext cx="1247180" cy="155972"/>
          </a:xfrm>
          <a:prstGeom prst="rect">
            <a:avLst/>
          </a:prstGeom>
          <a:noFill/>
          <a:ln/>
        </p:spPr>
        <p:txBody>
          <a:bodyPr wrap="none" lIns="0" tIns="0" rIns="0" bIns="0" rtlCol="0" anchor="t"/>
          <a:lstStyle/>
          <a:p>
            <a:pPr algn="r" indent="0" marL="0">
              <a:lnSpc>
                <a:spcPts val="1200"/>
              </a:lnSpc>
              <a:buNone/>
            </a:pPr>
            <a:r>
              <a:rPr lang="en-US" sz="950" b="1" dirty="0">
                <a:solidFill>
                  <a:srgbClr val="384653"/>
                </a:solidFill>
                <a:latin typeface="Barlow Bold" pitchFamily="34" charset="0"/>
                <a:ea typeface="Barlow Bold" pitchFamily="34" charset="-122"/>
                <a:cs typeface="Barlow Bold" pitchFamily="34" charset="-120"/>
              </a:rPr>
              <a:t>Technical Mastery</a:t>
            </a:r>
            <a:endParaRPr lang="en-US" sz="950" dirty="0"/>
          </a:p>
        </p:txBody>
      </p:sp>
      <p:sp>
        <p:nvSpPr>
          <p:cNvPr id="7" name="Text 4"/>
          <p:cNvSpPr/>
          <p:nvPr/>
        </p:nvSpPr>
        <p:spPr>
          <a:xfrm>
            <a:off x="3708916" y="4665107"/>
            <a:ext cx="2201942" cy="454700"/>
          </a:xfrm>
          <a:prstGeom prst="rect">
            <a:avLst/>
          </a:prstGeom>
          <a:noFill/>
          <a:ln/>
        </p:spPr>
        <p:txBody>
          <a:bodyPr wrap="square" lIns="0" tIns="0" rIns="0" bIns="0" rtlCol="0" anchor="t"/>
          <a:lstStyle/>
          <a:p>
            <a:pPr algn="r" indent="0" marL="0">
              <a:lnSpc>
                <a:spcPts val="1150"/>
              </a:lnSpc>
              <a:buNone/>
            </a:pPr>
            <a:r>
              <a:rPr lang="en-US" sz="700" dirty="0">
                <a:solidFill>
                  <a:srgbClr val="384653"/>
                </a:solidFill>
                <a:latin typeface="Montserrat" pitchFamily="34" charset="0"/>
                <a:ea typeface="Montserrat" pitchFamily="34" charset="-122"/>
                <a:cs typeface="Montserrat" pitchFamily="34" charset="-120"/>
              </a:rPr>
              <a:t>Advanced Power BI skills including DAX calculations, data modeling, and custom visualizations</a:t>
            </a:r>
            <a:endParaRPr lang="en-US" sz="700" dirty="0"/>
          </a:p>
        </p:txBody>
      </p:sp>
      <p:pic>
        <p:nvPicPr>
          <p:cNvPr id="8" name="Image 1" descr="preencoded.png">    </p:cNvPr>
          <p:cNvPicPr>
            <a:picLocks noChangeAspect="1"/>
          </p:cNvPicPr>
          <p:nvPr/>
        </p:nvPicPr>
        <p:blipFill>
          <a:blip r:embed="rId2"/>
          <a:stretch>
            <a:fillRect/>
          </a:stretch>
        </p:blipFill>
        <p:spPr>
          <a:xfrm>
            <a:off x="6053018" y="4152662"/>
            <a:ext cx="2524363" cy="2524363"/>
          </a:xfrm>
          <a:prstGeom prst="rect">
            <a:avLst/>
          </a:prstGeom>
        </p:spPr>
      </p:pic>
      <p:pic>
        <p:nvPicPr>
          <p:cNvPr id="9"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6199" y="4620935"/>
            <a:ext cx="141803" cy="141803"/>
          </a:xfrm>
          <a:prstGeom prst="rect">
            <a:avLst/>
          </a:prstGeom>
        </p:spPr>
      </p:pic>
      <p:sp>
        <p:nvSpPr>
          <p:cNvPr id="10" name="Text 5"/>
          <p:cNvSpPr/>
          <p:nvPr/>
        </p:nvSpPr>
        <p:spPr>
          <a:xfrm>
            <a:off x="8719542" y="4452342"/>
            <a:ext cx="1247180" cy="155972"/>
          </a:xfrm>
          <a:prstGeom prst="rect">
            <a:avLst/>
          </a:prstGeom>
          <a:noFill/>
          <a:ln/>
        </p:spPr>
        <p:txBody>
          <a:bodyPr wrap="none" lIns="0" tIns="0" rIns="0" bIns="0" rtlCol="0" anchor="t"/>
          <a:lstStyle/>
          <a:p>
            <a:pPr algn="l" indent="0" marL="0">
              <a:lnSpc>
                <a:spcPts val="1200"/>
              </a:lnSpc>
              <a:buNone/>
            </a:pPr>
            <a:r>
              <a:rPr lang="en-US" sz="950" b="1" dirty="0">
                <a:solidFill>
                  <a:srgbClr val="384653"/>
                </a:solidFill>
                <a:latin typeface="Barlow Bold" pitchFamily="34" charset="0"/>
                <a:ea typeface="Barlow Bold" pitchFamily="34" charset="-122"/>
                <a:cs typeface="Barlow Bold" pitchFamily="34" charset="-120"/>
              </a:rPr>
              <a:t>Analytical Thinking</a:t>
            </a:r>
            <a:endParaRPr lang="en-US" sz="950" dirty="0"/>
          </a:p>
        </p:txBody>
      </p:sp>
      <p:sp>
        <p:nvSpPr>
          <p:cNvPr id="11" name="Text 6"/>
          <p:cNvSpPr/>
          <p:nvPr/>
        </p:nvSpPr>
        <p:spPr>
          <a:xfrm>
            <a:off x="8719542" y="4665107"/>
            <a:ext cx="2201942" cy="454700"/>
          </a:xfrm>
          <a:prstGeom prst="rect">
            <a:avLst/>
          </a:prstGeom>
          <a:noFill/>
          <a:ln/>
        </p:spPr>
        <p:txBody>
          <a:bodyPr wrap="square" lIns="0" tIns="0" rIns="0" bIns="0" rtlCol="0" anchor="t"/>
          <a:lstStyle/>
          <a:p>
            <a:pPr algn="l" indent="0" marL="0">
              <a:lnSpc>
                <a:spcPts val="1150"/>
              </a:lnSpc>
              <a:buNone/>
            </a:pPr>
            <a:r>
              <a:rPr lang="en-US" sz="700" dirty="0">
                <a:solidFill>
                  <a:srgbClr val="384653"/>
                </a:solidFill>
                <a:latin typeface="Montserrat" pitchFamily="34" charset="0"/>
                <a:ea typeface="Montserrat" pitchFamily="34" charset="-122"/>
                <a:cs typeface="Montserrat" pitchFamily="34" charset="-120"/>
              </a:rPr>
              <a:t>Ability to extract meaningful insights from complex datasets and identify actionable patterns</a:t>
            </a:r>
            <a:endParaRPr lang="en-US" sz="700" dirty="0"/>
          </a:p>
        </p:txBody>
      </p:sp>
      <p:pic>
        <p:nvPicPr>
          <p:cNvPr id="12" name="Image 3" descr="preencoded.png">    </p:cNvPr>
          <p:cNvPicPr>
            <a:picLocks noChangeAspect="1"/>
          </p:cNvPicPr>
          <p:nvPr/>
        </p:nvPicPr>
        <p:blipFill>
          <a:blip r:embed="rId5"/>
          <a:stretch>
            <a:fillRect/>
          </a:stretch>
        </p:blipFill>
        <p:spPr>
          <a:xfrm>
            <a:off x="6053018" y="4152662"/>
            <a:ext cx="2524363" cy="2524363"/>
          </a:xfrm>
          <a:prstGeom prst="rect">
            <a:avLst/>
          </a:prstGeom>
        </p:spPr>
      </p:pic>
      <p:pic>
        <p:nvPicPr>
          <p:cNvPr id="13"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67067" y="4835843"/>
            <a:ext cx="141803" cy="141803"/>
          </a:xfrm>
          <a:prstGeom prst="rect">
            <a:avLst/>
          </a:prstGeom>
        </p:spPr>
      </p:pic>
      <p:sp>
        <p:nvSpPr>
          <p:cNvPr id="14" name="Text 7"/>
          <p:cNvSpPr/>
          <p:nvPr/>
        </p:nvSpPr>
        <p:spPr>
          <a:xfrm>
            <a:off x="8719542" y="5861328"/>
            <a:ext cx="1247180" cy="155972"/>
          </a:xfrm>
          <a:prstGeom prst="rect">
            <a:avLst/>
          </a:prstGeom>
          <a:noFill/>
          <a:ln/>
        </p:spPr>
        <p:txBody>
          <a:bodyPr wrap="none" lIns="0" tIns="0" rIns="0" bIns="0" rtlCol="0" anchor="t"/>
          <a:lstStyle/>
          <a:p>
            <a:pPr algn="l" indent="0" marL="0">
              <a:lnSpc>
                <a:spcPts val="1200"/>
              </a:lnSpc>
              <a:buNone/>
            </a:pPr>
            <a:r>
              <a:rPr lang="en-US" sz="950" b="1" dirty="0">
                <a:solidFill>
                  <a:srgbClr val="384653"/>
                </a:solidFill>
                <a:latin typeface="Barlow Bold" pitchFamily="34" charset="0"/>
                <a:ea typeface="Barlow Bold" pitchFamily="34" charset="-122"/>
                <a:cs typeface="Barlow Bold" pitchFamily="34" charset="-120"/>
              </a:rPr>
              <a:t>Visual Communication</a:t>
            </a:r>
            <a:endParaRPr lang="en-US" sz="950" dirty="0"/>
          </a:p>
        </p:txBody>
      </p:sp>
      <p:sp>
        <p:nvSpPr>
          <p:cNvPr id="15" name="Text 8"/>
          <p:cNvSpPr/>
          <p:nvPr/>
        </p:nvSpPr>
        <p:spPr>
          <a:xfrm>
            <a:off x="8719542" y="6074093"/>
            <a:ext cx="2201942" cy="303133"/>
          </a:xfrm>
          <a:prstGeom prst="rect">
            <a:avLst/>
          </a:prstGeom>
          <a:noFill/>
          <a:ln/>
        </p:spPr>
        <p:txBody>
          <a:bodyPr wrap="square" lIns="0" tIns="0" rIns="0" bIns="0" rtlCol="0" anchor="t"/>
          <a:lstStyle/>
          <a:p>
            <a:pPr algn="l" indent="0" marL="0">
              <a:lnSpc>
                <a:spcPts val="1150"/>
              </a:lnSpc>
              <a:buNone/>
            </a:pPr>
            <a:r>
              <a:rPr lang="en-US" sz="700" dirty="0">
                <a:solidFill>
                  <a:srgbClr val="384653"/>
                </a:solidFill>
                <a:latin typeface="Montserrat" pitchFamily="34" charset="0"/>
                <a:ea typeface="Montserrat" pitchFamily="34" charset="-122"/>
                <a:cs typeface="Montserrat" pitchFamily="34" charset="-120"/>
              </a:rPr>
              <a:t>Effective data storytelling through intuitive dashboard design and clear visual hierarchy</a:t>
            </a:r>
            <a:endParaRPr lang="en-US" sz="700" dirty="0"/>
          </a:p>
        </p:txBody>
      </p:sp>
      <p:pic>
        <p:nvPicPr>
          <p:cNvPr id="16" name="Image 5" descr="preencoded.png">    </p:cNvPr>
          <p:cNvPicPr>
            <a:picLocks noChangeAspect="1"/>
          </p:cNvPicPr>
          <p:nvPr/>
        </p:nvPicPr>
        <p:blipFill>
          <a:blip r:embed="rId8"/>
          <a:stretch>
            <a:fillRect/>
          </a:stretch>
        </p:blipFill>
        <p:spPr>
          <a:xfrm>
            <a:off x="6053018" y="4152662"/>
            <a:ext cx="2524363" cy="2524363"/>
          </a:xfrm>
          <a:prstGeom prst="rect">
            <a:avLst/>
          </a:prstGeom>
        </p:spPr>
      </p:pic>
      <p:pic>
        <p:nvPicPr>
          <p:cNvPr id="17" name="Image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52159" y="6066711"/>
            <a:ext cx="141803" cy="141803"/>
          </a:xfrm>
          <a:prstGeom prst="rect">
            <a:avLst/>
          </a:prstGeom>
        </p:spPr>
      </p:pic>
      <p:sp>
        <p:nvSpPr>
          <p:cNvPr id="18" name="Text 9"/>
          <p:cNvSpPr/>
          <p:nvPr/>
        </p:nvSpPr>
        <p:spPr>
          <a:xfrm>
            <a:off x="4663678" y="5861328"/>
            <a:ext cx="1247180" cy="155972"/>
          </a:xfrm>
          <a:prstGeom prst="rect">
            <a:avLst/>
          </a:prstGeom>
          <a:noFill/>
          <a:ln/>
        </p:spPr>
        <p:txBody>
          <a:bodyPr wrap="none" lIns="0" tIns="0" rIns="0" bIns="0" rtlCol="0" anchor="t"/>
          <a:lstStyle/>
          <a:p>
            <a:pPr algn="r" indent="0" marL="0">
              <a:lnSpc>
                <a:spcPts val="1200"/>
              </a:lnSpc>
              <a:buNone/>
            </a:pPr>
            <a:r>
              <a:rPr lang="en-US" sz="950" b="1" dirty="0">
                <a:solidFill>
                  <a:srgbClr val="384653"/>
                </a:solidFill>
                <a:latin typeface="Barlow Bold" pitchFamily="34" charset="0"/>
                <a:ea typeface="Barlow Bold" pitchFamily="34" charset="-122"/>
                <a:cs typeface="Barlow Bold" pitchFamily="34" charset="-120"/>
              </a:rPr>
              <a:t>Business Context</a:t>
            </a:r>
            <a:endParaRPr lang="en-US" sz="950" dirty="0"/>
          </a:p>
        </p:txBody>
      </p:sp>
      <p:sp>
        <p:nvSpPr>
          <p:cNvPr id="19" name="Text 10"/>
          <p:cNvSpPr/>
          <p:nvPr/>
        </p:nvSpPr>
        <p:spPr>
          <a:xfrm>
            <a:off x="3708916" y="6074093"/>
            <a:ext cx="2201942" cy="303133"/>
          </a:xfrm>
          <a:prstGeom prst="rect">
            <a:avLst/>
          </a:prstGeom>
          <a:noFill/>
          <a:ln/>
        </p:spPr>
        <p:txBody>
          <a:bodyPr wrap="square" lIns="0" tIns="0" rIns="0" bIns="0" rtlCol="0" anchor="t"/>
          <a:lstStyle/>
          <a:p>
            <a:pPr algn="r" indent="0" marL="0">
              <a:lnSpc>
                <a:spcPts val="1150"/>
              </a:lnSpc>
              <a:buNone/>
            </a:pPr>
            <a:r>
              <a:rPr lang="en-US" sz="700" dirty="0">
                <a:solidFill>
                  <a:srgbClr val="384653"/>
                </a:solidFill>
                <a:latin typeface="Montserrat" pitchFamily="34" charset="0"/>
                <a:ea typeface="Montserrat" pitchFamily="34" charset="-122"/>
                <a:cs typeface="Montserrat" pitchFamily="34" charset="-120"/>
              </a:rPr>
              <a:t>Understanding of fintech operations and translation of data findings into business value</a:t>
            </a:r>
            <a:endParaRPr lang="en-US" sz="700" dirty="0"/>
          </a:p>
        </p:txBody>
      </p:sp>
      <p:pic>
        <p:nvPicPr>
          <p:cNvPr id="20" name="Image 7" descr="preencoded.png">    </p:cNvPr>
          <p:cNvPicPr>
            <a:picLocks noChangeAspect="1"/>
          </p:cNvPicPr>
          <p:nvPr/>
        </p:nvPicPr>
        <p:blipFill>
          <a:blip r:embed="rId11"/>
          <a:stretch>
            <a:fillRect/>
          </a:stretch>
        </p:blipFill>
        <p:spPr>
          <a:xfrm>
            <a:off x="6053018" y="4152662"/>
            <a:ext cx="2524363" cy="2524363"/>
          </a:xfrm>
          <a:prstGeom prst="rect">
            <a:avLst/>
          </a:prstGeom>
        </p:spPr>
      </p:pic>
      <p:pic>
        <p:nvPicPr>
          <p:cNvPr id="21" name="Image 8"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1291" y="5851803"/>
            <a:ext cx="141803" cy="141803"/>
          </a:xfrm>
          <a:prstGeom prst="rect">
            <a:avLst/>
          </a:prstGeom>
        </p:spPr>
      </p:pic>
      <p:sp>
        <p:nvSpPr>
          <p:cNvPr id="22" name="Text 11"/>
          <p:cNvSpPr/>
          <p:nvPr/>
        </p:nvSpPr>
        <p:spPr>
          <a:xfrm>
            <a:off x="3708916" y="6830973"/>
            <a:ext cx="2325172" cy="312777"/>
          </a:xfrm>
          <a:prstGeom prst="rect">
            <a:avLst/>
          </a:prstGeom>
          <a:noFill/>
          <a:ln/>
        </p:spPr>
        <p:txBody>
          <a:bodyPr wrap="none" lIns="0" tIns="0" rIns="0" bIns="0" rtlCol="0" anchor="t"/>
          <a:lstStyle/>
          <a:p>
            <a:pPr algn="ctr" indent="0" marL="0">
              <a:lnSpc>
                <a:spcPts val="2450"/>
              </a:lnSpc>
              <a:buNone/>
            </a:pPr>
            <a:r>
              <a:rPr lang="en-US" sz="2450" b="1" dirty="0">
                <a:solidFill>
                  <a:srgbClr val="384653"/>
                </a:solidFill>
                <a:latin typeface="Barlow Bold" pitchFamily="34" charset="0"/>
                <a:ea typeface="Barlow Bold" pitchFamily="34" charset="-122"/>
                <a:cs typeface="Barlow Bold" pitchFamily="34" charset="-120"/>
              </a:rPr>
              <a:t>5</a:t>
            </a:r>
            <a:endParaRPr lang="en-US" sz="2450" dirty="0"/>
          </a:p>
        </p:txBody>
      </p:sp>
      <p:sp>
        <p:nvSpPr>
          <p:cNvPr id="23" name="Text 12"/>
          <p:cNvSpPr/>
          <p:nvPr/>
        </p:nvSpPr>
        <p:spPr>
          <a:xfrm>
            <a:off x="4247912" y="7262217"/>
            <a:ext cx="1247180" cy="155972"/>
          </a:xfrm>
          <a:prstGeom prst="rect">
            <a:avLst/>
          </a:prstGeom>
          <a:noFill/>
          <a:ln/>
        </p:spPr>
        <p:txBody>
          <a:bodyPr wrap="none" lIns="0" tIns="0" rIns="0" bIns="0" rtlCol="0" anchor="t"/>
          <a:lstStyle/>
          <a:p>
            <a:pPr algn="ctr" indent="0" marL="0">
              <a:lnSpc>
                <a:spcPts val="1200"/>
              </a:lnSpc>
              <a:buNone/>
            </a:pPr>
            <a:r>
              <a:rPr lang="en-US" sz="950" b="1" dirty="0">
                <a:solidFill>
                  <a:srgbClr val="384653"/>
                </a:solidFill>
                <a:latin typeface="Barlow Bold" pitchFamily="34" charset="0"/>
                <a:ea typeface="Barlow Bold" pitchFamily="34" charset="-122"/>
                <a:cs typeface="Barlow Bold" pitchFamily="34" charset="-120"/>
              </a:rPr>
              <a:t>Dashboard Pages</a:t>
            </a:r>
            <a:endParaRPr lang="en-US" sz="950" dirty="0"/>
          </a:p>
        </p:txBody>
      </p:sp>
      <p:sp>
        <p:nvSpPr>
          <p:cNvPr id="24" name="Text 13"/>
          <p:cNvSpPr/>
          <p:nvPr/>
        </p:nvSpPr>
        <p:spPr>
          <a:xfrm>
            <a:off x="3708916" y="7474982"/>
            <a:ext cx="2325172" cy="151567"/>
          </a:xfrm>
          <a:prstGeom prst="rect">
            <a:avLst/>
          </a:prstGeom>
          <a:noFill/>
          <a:ln/>
        </p:spPr>
        <p:txBody>
          <a:bodyPr wrap="none" lIns="0" tIns="0" rIns="0" bIns="0" rtlCol="0" anchor="t"/>
          <a:lstStyle/>
          <a:p>
            <a:pPr algn="ctr" indent="0" marL="0">
              <a:lnSpc>
                <a:spcPts val="1150"/>
              </a:lnSpc>
              <a:buNone/>
            </a:pPr>
            <a:r>
              <a:rPr lang="en-US" sz="700" dirty="0">
                <a:solidFill>
                  <a:srgbClr val="384653"/>
                </a:solidFill>
                <a:latin typeface="Montserrat" pitchFamily="34" charset="0"/>
                <a:ea typeface="Montserrat" pitchFamily="34" charset="-122"/>
                <a:cs typeface="Montserrat" pitchFamily="34" charset="-120"/>
              </a:rPr>
              <a:t>Comprehensive multi-page analysis</a:t>
            </a:r>
            <a:endParaRPr lang="en-US" sz="700" dirty="0"/>
          </a:p>
        </p:txBody>
      </p:sp>
      <p:sp>
        <p:nvSpPr>
          <p:cNvPr id="25" name="Text 14"/>
          <p:cNvSpPr/>
          <p:nvPr/>
        </p:nvSpPr>
        <p:spPr>
          <a:xfrm>
            <a:off x="6152555" y="6830973"/>
            <a:ext cx="2325172" cy="312777"/>
          </a:xfrm>
          <a:prstGeom prst="rect">
            <a:avLst/>
          </a:prstGeom>
          <a:noFill/>
          <a:ln/>
        </p:spPr>
        <p:txBody>
          <a:bodyPr wrap="none" lIns="0" tIns="0" rIns="0" bIns="0" rtlCol="0" anchor="t"/>
          <a:lstStyle/>
          <a:p>
            <a:pPr algn="ctr" indent="0" marL="0">
              <a:lnSpc>
                <a:spcPts val="2450"/>
              </a:lnSpc>
              <a:buNone/>
            </a:pPr>
            <a:r>
              <a:rPr lang="en-US" sz="2450" b="1" dirty="0">
                <a:solidFill>
                  <a:srgbClr val="384653"/>
                </a:solidFill>
                <a:latin typeface="Barlow Bold" pitchFamily="34" charset="0"/>
                <a:ea typeface="Barlow Bold" pitchFamily="34" charset="-122"/>
                <a:cs typeface="Barlow Bold" pitchFamily="34" charset="-120"/>
              </a:rPr>
              <a:t>100K+</a:t>
            </a:r>
            <a:endParaRPr lang="en-US" sz="2450" dirty="0"/>
          </a:p>
        </p:txBody>
      </p:sp>
      <p:sp>
        <p:nvSpPr>
          <p:cNvPr id="26" name="Text 15"/>
          <p:cNvSpPr/>
          <p:nvPr/>
        </p:nvSpPr>
        <p:spPr>
          <a:xfrm>
            <a:off x="6688455" y="7262217"/>
            <a:ext cx="1253371" cy="155972"/>
          </a:xfrm>
          <a:prstGeom prst="rect">
            <a:avLst/>
          </a:prstGeom>
          <a:noFill/>
          <a:ln/>
        </p:spPr>
        <p:txBody>
          <a:bodyPr wrap="none" lIns="0" tIns="0" rIns="0" bIns="0" rtlCol="0" anchor="t"/>
          <a:lstStyle/>
          <a:p>
            <a:pPr algn="ctr" indent="0" marL="0">
              <a:lnSpc>
                <a:spcPts val="1200"/>
              </a:lnSpc>
              <a:buNone/>
            </a:pPr>
            <a:r>
              <a:rPr lang="en-US" sz="950" b="1" dirty="0">
                <a:solidFill>
                  <a:srgbClr val="384653"/>
                </a:solidFill>
                <a:latin typeface="Barlow Bold" pitchFamily="34" charset="0"/>
                <a:ea typeface="Barlow Bold" pitchFamily="34" charset="-122"/>
                <a:cs typeface="Barlow Bold" pitchFamily="34" charset="-120"/>
              </a:rPr>
              <a:t>Transactions Analyzed</a:t>
            </a:r>
            <a:endParaRPr lang="en-US" sz="950" dirty="0"/>
          </a:p>
        </p:txBody>
      </p:sp>
      <p:sp>
        <p:nvSpPr>
          <p:cNvPr id="27" name="Text 16"/>
          <p:cNvSpPr/>
          <p:nvPr/>
        </p:nvSpPr>
        <p:spPr>
          <a:xfrm>
            <a:off x="6152555" y="7474982"/>
            <a:ext cx="2325172" cy="151567"/>
          </a:xfrm>
          <a:prstGeom prst="rect">
            <a:avLst/>
          </a:prstGeom>
          <a:noFill/>
          <a:ln/>
        </p:spPr>
        <p:txBody>
          <a:bodyPr wrap="none" lIns="0" tIns="0" rIns="0" bIns="0" rtlCol="0" anchor="t"/>
          <a:lstStyle/>
          <a:p>
            <a:pPr algn="ctr" indent="0" marL="0">
              <a:lnSpc>
                <a:spcPts val="1150"/>
              </a:lnSpc>
              <a:buNone/>
            </a:pPr>
            <a:r>
              <a:rPr lang="en-US" sz="700" dirty="0">
                <a:solidFill>
                  <a:srgbClr val="384653"/>
                </a:solidFill>
                <a:latin typeface="Montserrat" pitchFamily="34" charset="0"/>
                <a:ea typeface="Montserrat" pitchFamily="34" charset="-122"/>
                <a:cs typeface="Montserrat" pitchFamily="34" charset="-120"/>
              </a:rPr>
              <a:t>Large-scale data processing</a:t>
            </a:r>
            <a:endParaRPr lang="en-US" sz="700" dirty="0"/>
          </a:p>
        </p:txBody>
      </p:sp>
      <p:sp>
        <p:nvSpPr>
          <p:cNvPr id="28" name="Text 17"/>
          <p:cNvSpPr/>
          <p:nvPr/>
        </p:nvSpPr>
        <p:spPr>
          <a:xfrm>
            <a:off x="8596193" y="6830973"/>
            <a:ext cx="2325172" cy="312777"/>
          </a:xfrm>
          <a:prstGeom prst="rect">
            <a:avLst/>
          </a:prstGeom>
          <a:noFill/>
          <a:ln/>
        </p:spPr>
        <p:txBody>
          <a:bodyPr wrap="none" lIns="0" tIns="0" rIns="0" bIns="0" rtlCol="0" anchor="t"/>
          <a:lstStyle/>
          <a:p>
            <a:pPr algn="ctr" indent="0" marL="0">
              <a:lnSpc>
                <a:spcPts val="2450"/>
              </a:lnSpc>
              <a:buNone/>
            </a:pPr>
            <a:r>
              <a:rPr lang="en-US" sz="2450" b="1" dirty="0">
                <a:solidFill>
                  <a:srgbClr val="384653"/>
                </a:solidFill>
                <a:latin typeface="Barlow Bold" pitchFamily="34" charset="0"/>
                <a:ea typeface="Barlow Bold" pitchFamily="34" charset="-122"/>
                <a:cs typeface="Barlow Bold" pitchFamily="34" charset="-120"/>
              </a:rPr>
              <a:t>5</a:t>
            </a:r>
            <a:endParaRPr lang="en-US" sz="2450" dirty="0"/>
          </a:p>
        </p:txBody>
      </p:sp>
      <p:sp>
        <p:nvSpPr>
          <p:cNvPr id="29" name="Text 18"/>
          <p:cNvSpPr/>
          <p:nvPr/>
        </p:nvSpPr>
        <p:spPr>
          <a:xfrm>
            <a:off x="9135189" y="7262217"/>
            <a:ext cx="1247180" cy="155972"/>
          </a:xfrm>
          <a:prstGeom prst="rect">
            <a:avLst/>
          </a:prstGeom>
          <a:noFill/>
          <a:ln/>
        </p:spPr>
        <p:txBody>
          <a:bodyPr wrap="none" lIns="0" tIns="0" rIns="0" bIns="0" rtlCol="0" anchor="t"/>
          <a:lstStyle/>
          <a:p>
            <a:pPr algn="ctr" indent="0" marL="0">
              <a:lnSpc>
                <a:spcPts val="1200"/>
              </a:lnSpc>
              <a:buNone/>
            </a:pPr>
            <a:r>
              <a:rPr lang="en-US" sz="950" b="1" dirty="0">
                <a:solidFill>
                  <a:srgbClr val="384653"/>
                </a:solidFill>
                <a:latin typeface="Barlow Bold" pitchFamily="34" charset="0"/>
                <a:ea typeface="Barlow Bold" pitchFamily="34" charset="-122"/>
                <a:cs typeface="Barlow Bold" pitchFamily="34" charset="-120"/>
              </a:rPr>
              <a:t>Service Categories</a:t>
            </a:r>
            <a:endParaRPr lang="en-US" sz="950" dirty="0"/>
          </a:p>
        </p:txBody>
      </p:sp>
      <p:sp>
        <p:nvSpPr>
          <p:cNvPr id="30" name="Text 19"/>
          <p:cNvSpPr/>
          <p:nvPr/>
        </p:nvSpPr>
        <p:spPr>
          <a:xfrm>
            <a:off x="8596193" y="7474982"/>
            <a:ext cx="2325172" cy="151567"/>
          </a:xfrm>
          <a:prstGeom prst="rect">
            <a:avLst/>
          </a:prstGeom>
          <a:noFill/>
          <a:ln/>
        </p:spPr>
        <p:txBody>
          <a:bodyPr wrap="none" lIns="0" tIns="0" rIns="0" bIns="0" rtlCol="0" anchor="t"/>
          <a:lstStyle/>
          <a:p>
            <a:pPr algn="ctr" indent="0" marL="0">
              <a:lnSpc>
                <a:spcPts val="1150"/>
              </a:lnSpc>
              <a:buNone/>
            </a:pPr>
            <a:r>
              <a:rPr lang="en-US" sz="700" dirty="0">
                <a:solidFill>
                  <a:srgbClr val="384653"/>
                </a:solidFill>
                <a:latin typeface="Montserrat" pitchFamily="34" charset="0"/>
                <a:ea typeface="Montserrat" pitchFamily="34" charset="-122"/>
                <a:cs typeface="Montserrat" pitchFamily="34" charset="-120"/>
              </a:rPr>
              <a:t>Cross-functional insights</a:t>
            </a:r>
            <a:endParaRPr lang="en-US" sz="700" dirty="0"/>
          </a:p>
        </p:txBody>
      </p:sp>
      <p:sp>
        <p:nvSpPr>
          <p:cNvPr id="31" name="Text 20"/>
          <p:cNvSpPr/>
          <p:nvPr/>
        </p:nvSpPr>
        <p:spPr>
          <a:xfrm>
            <a:off x="3851077" y="7839670"/>
            <a:ext cx="7070407" cy="303133"/>
          </a:xfrm>
          <a:prstGeom prst="rect">
            <a:avLst/>
          </a:prstGeom>
          <a:noFill/>
          <a:ln/>
        </p:spPr>
        <p:txBody>
          <a:bodyPr wrap="square" lIns="0" tIns="0" rIns="0" bIns="0" rtlCol="0" anchor="t"/>
          <a:lstStyle/>
          <a:p>
            <a:pPr algn="l" indent="0" marL="0">
              <a:lnSpc>
                <a:spcPts val="1150"/>
              </a:lnSpc>
              <a:buNone/>
            </a:pPr>
            <a:r>
              <a:rPr lang="en-US" sz="700" dirty="0">
                <a:solidFill>
                  <a:srgbClr val="384653"/>
                </a:solidFill>
                <a:latin typeface="Montserrat" pitchFamily="34" charset="0"/>
                <a:ea typeface="Montserrat" pitchFamily="34" charset="-122"/>
                <a:cs typeface="Montserrat" pitchFamily="34" charset="-120"/>
              </a:rPr>
              <a:t>"This portfolio project demonstrates the complete analytics workflow that employers seek: data acquisition, cleaning, analysis, visualization, and insight generation. It positions the candidate as ready for data analyst roles in fintech, consulting, or business intelligence."</a:t>
            </a:r>
            <a:endParaRPr lang="en-US" sz="700" dirty="0"/>
          </a:p>
        </p:txBody>
      </p:sp>
      <p:sp>
        <p:nvSpPr>
          <p:cNvPr id="32" name="Shape 21"/>
          <p:cNvSpPr/>
          <p:nvPr/>
        </p:nvSpPr>
        <p:spPr>
          <a:xfrm>
            <a:off x="3708916" y="7733109"/>
            <a:ext cx="15240" cy="516255"/>
          </a:xfrm>
          <a:prstGeom prst="rect">
            <a:avLst/>
          </a:prstGeom>
          <a:solidFill>
            <a:srgbClr val="75BAE6"/>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01397" y="482203"/>
            <a:ext cx="1555552" cy="329327"/>
          </a:xfrm>
          <a:prstGeom prst="roundRect">
            <a:avLst>
              <a:gd name="adj" fmla="val 63903"/>
            </a:avLst>
          </a:prstGeom>
          <a:solidFill>
            <a:srgbClr val="D4E9F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6529" y="576739"/>
            <a:ext cx="140256" cy="140256"/>
          </a:xfrm>
          <a:prstGeom prst="rect">
            <a:avLst/>
          </a:prstGeom>
        </p:spPr>
      </p:pic>
      <p:sp>
        <p:nvSpPr>
          <p:cNvPr id="4" name="Text 1"/>
          <p:cNvSpPr/>
          <p:nvPr/>
        </p:nvSpPr>
        <p:spPr>
          <a:xfrm>
            <a:off x="1016913" y="534710"/>
            <a:ext cx="1134904" cy="224314"/>
          </a:xfrm>
          <a:prstGeom prst="rect">
            <a:avLst/>
          </a:prstGeom>
          <a:noFill/>
          <a:ln/>
        </p:spPr>
        <p:txBody>
          <a:bodyPr wrap="none" lIns="0" tIns="0" rIns="0" bIns="0" rtlCol="0" anchor="t"/>
          <a:lstStyle/>
          <a:p>
            <a:pPr algn="l" indent="0" marL="0">
              <a:lnSpc>
                <a:spcPts val="1750"/>
              </a:lnSpc>
              <a:buNone/>
            </a:pPr>
            <a:r>
              <a:rPr lang="en-US" sz="1100" dirty="0">
                <a:solidFill>
                  <a:srgbClr val="384653"/>
                </a:solidFill>
                <a:latin typeface="Montserrat" pitchFamily="34" charset="0"/>
                <a:ea typeface="Montserrat" pitchFamily="34" charset="-122"/>
                <a:cs typeface="Montserrat" pitchFamily="34" charset="-120"/>
              </a:rPr>
              <a:t>INTRODUCTION</a:t>
            </a:r>
            <a:endParaRPr lang="en-US" sz="1100" dirty="0"/>
          </a:p>
        </p:txBody>
      </p:sp>
      <p:sp>
        <p:nvSpPr>
          <p:cNvPr id="5" name="Text 2"/>
          <p:cNvSpPr/>
          <p:nvPr/>
        </p:nvSpPr>
        <p:spPr>
          <a:xfrm>
            <a:off x="701397" y="881658"/>
            <a:ext cx="8111371" cy="576858"/>
          </a:xfrm>
          <a:prstGeom prst="rect">
            <a:avLst/>
          </a:prstGeom>
          <a:noFill/>
          <a:ln/>
        </p:spPr>
        <p:txBody>
          <a:bodyPr wrap="none" lIns="0" tIns="0" rIns="0" bIns="0" rtlCol="0" anchor="t"/>
          <a:lstStyle/>
          <a:p>
            <a:pPr algn="l" indent="0" marL="0">
              <a:lnSpc>
                <a:spcPts val="4500"/>
              </a:lnSpc>
              <a:buNone/>
            </a:pPr>
            <a:r>
              <a:rPr lang="en-US" sz="3600" b="1" dirty="0">
                <a:solidFill>
                  <a:srgbClr val="2E3C4E"/>
                </a:solidFill>
                <a:latin typeface="Barlow Bold" pitchFamily="34" charset="0"/>
                <a:ea typeface="Barlow Bold" pitchFamily="34" charset="-122"/>
                <a:cs typeface="Barlow Bold" pitchFamily="34" charset="-120"/>
              </a:rPr>
              <a:t>The Digital Payments Revolution in India</a:t>
            </a:r>
            <a:endParaRPr lang="en-US" sz="3600" dirty="0"/>
          </a:p>
        </p:txBody>
      </p:sp>
      <p:sp>
        <p:nvSpPr>
          <p:cNvPr id="6" name="Text 3"/>
          <p:cNvSpPr/>
          <p:nvPr/>
        </p:nvSpPr>
        <p:spPr>
          <a:xfrm>
            <a:off x="701397" y="1879283"/>
            <a:ext cx="7082552" cy="1402556"/>
          </a:xfrm>
          <a:prstGeom prst="rect">
            <a:avLst/>
          </a:prstGeom>
          <a:noFill/>
          <a:ln/>
        </p:spPr>
        <p:txBody>
          <a:bodyPr wrap="square" lIns="0" tIns="0" rIns="0" bIns="0" rtlCol="0" anchor="t"/>
          <a:lstStyle/>
          <a:p>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India has witnessed an unprecedented surge in digital payment adoption, transforming from a cash-dominant economy to one of the world's fastest-growing digital payment markets. With over 10 billion monthly transactions, the landscape has fundamentally shifted how consumers and businesses interact financially.</a:t>
            </a:r>
            <a:endParaRPr lang="en-US" sz="1350" dirty="0"/>
          </a:p>
        </p:txBody>
      </p:sp>
      <p:sp>
        <p:nvSpPr>
          <p:cNvPr id="7" name="Text 4"/>
          <p:cNvSpPr/>
          <p:nvPr/>
        </p:nvSpPr>
        <p:spPr>
          <a:xfrm>
            <a:off x="701397" y="3439597"/>
            <a:ext cx="7082552" cy="1122045"/>
          </a:xfrm>
          <a:prstGeom prst="rect">
            <a:avLst/>
          </a:prstGeom>
          <a:noFill/>
          <a:ln/>
        </p:spPr>
        <p:txBody>
          <a:bodyPr wrap="square" lIns="0" tIns="0" rIns="0" bIns="0" rtlCol="0" anchor="t"/>
          <a:lstStyle/>
          <a:p>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PhonePe has emerged as a frontrunner in this revolution, commanding significant market share among Unified Payments Interface (UPI) platforms. The platform processes billions of transactions monthly, spanning recharges, bill payments, insurance, loans, and money transfers.</a:t>
            </a:r>
            <a:endParaRPr lang="en-US" sz="1350" dirty="0"/>
          </a:p>
        </p:txBody>
      </p:sp>
      <p:sp>
        <p:nvSpPr>
          <p:cNvPr id="8" name="Text 5"/>
          <p:cNvSpPr/>
          <p:nvPr/>
        </p:nvSpPr>
        <p:spPr>
          <a:xfrm>
            <a:off x="701397" y="4719399"/>
            <a:ext cx="7082552" cy="1122045"/>
          </a:xfrm>
          <a:prstGeom prst="rect">
            <a:avLst/>
          </a:prstGeom>
          <a:noFill/>
          <a:ln/>
        </p:spPr>
        <p:txBody>
          <a:bodyPr wrap="square" lIns="0" tIns="0" rIns="0" bIns="0" rtlCol="0" anchor="t"/>
          <a:lstStyle/>
          <a:p>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Data analytics has become mission-critical in this ecosystem. Understanding transaction patterns, identifying failure points, and optimizing service delivery can mean the difference between customer retention and churn in an increasingly competitive marketplace.</a:t>
            </a:r>
            <a:endParaRPr lang="en-US" sz="1350" dirty="0"/>
          </a:p>
        </p:txBody>
      </p:sp>
      <p:pic>
        <p:nvPicPr>
          <p:cNvPr id="9" name="Image 1" descr="preencoded.png">    </p:cNvPr>
          <p:cNvPicPr>
            <a:picLocks noChangeAspect="1"/>
          </p:cNvPicPr>
          <p:nvPr/>
        </p:nvPicPr>
        <p:blipFill>
          <a:blip r:embed="rId3"/>
          <a:stretch>
            <a:fillRect/>
          </a:stretch>
        </p:blipFill>
        <p:spPr>
          <a:xfrm>
            <a:off x="8219480" y="1918811"/>
            <a:ext cx="5717024" cy="57170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Shape 0"/>
          <p:cNvSpPr/>
          <p:nvPr/>
        </p:nvSpPr>
        <p:spPr>
          <a:xfrm>
            <a:off x="6244709" y="1006435"/>
            <a:ext cx="1431131" cy="371475"/>
          </a:xfrm>
          <a:prstGeom prst="roundRect">
            <a:avLst>
              <a:gd name="adj" fmla="val 61241"/>
            </a:avLst>
          </a:prstGeom>
          <a:noFill/>
          <a:ln w="7620">
            <a:solidFill>
              <a:srgbClr val="75BAE6"/>
            </a:solidFill>
            <a:prstDash val="solid"/>
          </a:ln>
        </p:spPr>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6034" y="1116330"/>
            <a:ext cx="151567" cy="151567"/>
          </a:xfrm>
          <a:prstGeom prst="rect">
            <a:avLst/>
          </a:prstGeom>
        </p:spPr>
      </p:pic>
      <p:sp>
        <p:nvSpPr>
          <p:cNvPr id="5" name="Text 1"/>
          <p:cNvSpPr/>
          <p:nvPr/>
        </p:nvSpPr>
        <p:spPr>
          <a:xfrm>
            <a:off x="6593324" y="1070848"/>
            <a:ext cx="961192" cy="242649"/>
          </a:xfrm>
          <a:prstGeom prst="rect">
            <a:avLst/>
          </a:prstGeom>
          <a:noFill/>
          <a:ln/>
        </p:spPr>
        <p:txBody>
          <a:bodyPr wrap="none" lIns="0" tIns="0" rIns="0" bIns="0" rtlCol="0" anchor="t"/>
          <a:lstStyle/>
          <a:p>
            <a:pPr algn="l" indent="0" marL="0">
              <a:lnSpc>
                <a:spcPts val="1900"/>
              </a:lnSpc>
              <a:buNone/>
            </a:pPr>
            <a:r>
              <a:rPr lang="en-US" sz="1150" dirty="0">
                <a:solidFill>
                  <a:srgbClr val="75BAE6"/>
                </a:solidFill>
                <a:latin typeface="Montserrat" pitchFamily="34" charset="0"/>
                <a:ea typeface="Montserrat" pitchFamily="34" charset="-122"/>
                <a:cs typeface="Montserrat" pitchFamily="34" charset="-120"/>
              </a:rPr>
              <a:t>CHALLENGE</a:t>
            </a:r>
            <a:endParaRPr lang="en-US" sz="1150" dirty="0"/>
          </a:p>
        </p:txBody>
      </p:sp>
      <p:sp>
        <p:nvSpPr>
          <p:cNvPr id="6" name="Text 2"/>
          <p:cNvSpPr/>
          <p:nvPr/>
        </p:nvSpPr>
        <p:spPr>
          <a:xfrm>
            <a:off x="6244709" y="1453634"/>
            <a:ext cx="4988838"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Problem Statement</a:t>
            </a:r>
            <a:endParaRPr lang="en-US" sz="3900" dirty="0"/>
          </a:p>
        </p:txBody>
      </p:sp>
      <p:sp>
        <p:nvSpPr>
          <p:cNvPr id="7" name="Shape 3"/>
          <p:cNvSpPr/>
          <p:nvPr/>
        </p:nvSpPr>
        <p:spPr>
          <a:xfrm>
            <a:off x="6244709" y="2361486"/>
            <a:ext cx="3718917" cy="2942511"/>
          </a:xfrm>
          <a:prstGeom prst="roundRect">
            <a:avLst>
              <a:gd name="adj" fmla="val 9664"/>
            </a:avLst>
          </a:prstGeom>
          <a:solidFill>
            <a:srgbClr val="D4E9F7"/>
          </a:solidFill>
          <a:ln w="7620">
            <a:solidFill>
              <a:srgbClr val="BACFDD"/>
            </a:solidFill>
            <a:prstDash val="solid"/>
          </a:ln>
        </p:spPr>
      </p:sp>
      <p:sp>
        <p:nvSpPr>
          <p:cNvPr id="8" name="Text 4"/>
          <p:cNvSpPr/>
          <p:nvPr/>
        </p:nvSpPr>
        <p:spPr>
          <a:xfrm>
            <a:off x="6441877" y="2558653"/>
            <a:ext cx="2676168"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Data Volume Complexity</a:t>
            </a:r>
            <a:endParaRPr lang="en-US" sz="1950" dirty="0"/>
          </a:p>
        </p:txBody>
      </p:sp>
      <p:sp>
        <p:nvSpPr>
          <p:cNvPr id="9" name="Text 5"/>
          <p:cNvSpPr/>
          <p:nvPr/>
        </p:nvSpPr>
        <p:spPr>
          <a:xfrm>
            <a:off x="6441877" y="2984063"/>
            <a:ext cx="3324582" cy="2122765"/>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PhonePe processes millions of transactions daily across multiple service categories. Manual analysis of this massive dataset is impractical and error-prone, creating blind spots in business intelligence.</a:t>
            </a:r>
            <a:endParaRPr lang="en-US" sz="1450" dirty="0"/>
          </a:p>
        </p:txBody>
      </p:sp>
      <p:sp>
        <p:nvSpPr>
          <p:cNvPr id="10" name="Shape 6"/>
          <p:cNvSpPr/>
          <p:nvPr/>
        </p:nvSpPr>
        <p:spPr>
          <a:xfrm>
            <a:off x="10153174" y="2361486"/>
            <a:ext cx="3718917" cy="2942511"/>
          </a:xfrm>
          <a:prstGeom prst="roundRect">
            <a:avLst>
              <a:gd name="adj" fmla="val 9664"/>
            </a:avLst>
          </a:prstGeom>
          <a:solidFill>
            <a:srgbClr val="D4E9F7"/>
          </a:solidFill>
          <a:ln w="7620">
            <a:solidFill>
              <a:srgbClr val="BACFDD"/>
            </a:solidFill>
            <a:prstDash val="solid"/>
          </a:ln>
        </p:spPr>
      </p:sp>
      <p:sp>
        <p:nvSpPr>
          <p:cNvPr id="11" name="Text 7"/>
          <p:cNvSpPr/>
          <p:nvPr/>
        </p:nvSpPr>
        <p:spPr>
          <a:xfrm>
            <a:off x="10350341" y="2558653"/>
            <a:ext cx="3128010"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Transaction Failure Tracking</a:t>
            </a:r>
            <a:endParaRPr lang="en-US" sz="1950" dirty="0"/>
          </a:p>
        </p:txBody>
      </p:sp>
      <p:sp>
        <p:nvSpPr>
          <p:cNvPr id="12" name="Text 8"/>
          <p:cNvSpPr/>
          <p:nvPr/>
        </p:nvSpPr>
        <p:spPr>
          <a:xfrm>
            <a:off x="10350341" y="2984063"/>
            <a:ext cx="3324582" cy="1819513"/>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Failed payments directly impact revenue and customer satisfaction. Without systematic tracking, identifying patterns in payment failures and their root causes remains challenging.</a:t>
            </a:r>
            <a:endParaRPr lang="en-US" sz="1450" dirty="0"/>
          </a:p>
        </p:txBody>
      </p:sp>
      <p:sp>
        <p:nvSpPr>
          <p:cNvPr id="13" name="Shape 9"/>
          <p:cNvSpPr/>
          <p:nvPr/>
        </p:nvSpPr>
        <p:spPr>
          <a:xfrm>
            <a:off x="6244709" y="5493544"/>
            <a:ext cx="7627382" cy="1729502"/>
          </a:xfrm>
          <a:prstGeom prst="roundRect">
            <a:avLst>
              <a:gd name="adj" fmla="val 16442"/>
            </a:avLst>
          </a:prstGeom>
          <a:solidFill>
            <a:srgbClr val="D4E9F7"/>
          </a:solidFill>
          <a:ln w="7620">
            <a:solidFill>
              <a:srgbClr val="BACFDD"/>
            </a:solidFill>
            <a:prstDash val="solid"/>
          </a:ln>
        </p:spPr>
      </p:sp>
      <p:sp>
        <p:nvSpPr>
          <p:cNvPr id="14" name="Text 10"/>
          <p:cNvSpPr/>
          <p:nvPr/>
        </p:nvSpPr>
        <p:spPr>
          <a:xfrm>
            <a:off x="6441877" y="5690711"/>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Decision-Making Gaps</a:t>
            </a:r>
            <a:endParaRPr lang="en-US" sz="1950" dirty="0"/>
          </a:p>
        </p:txBody>
      </p:sp>
      <p:sp>
        <p:nvSpPr>
          <p:cNvPr id="15" name="Text 11"/>
          <p:cNvSpPr/>
          <p:nvPr/>
        </p:nvSpPr>
        <p:spPr>
          <a:xfrm>
            <a:off x="6441877" y="6116122"/>
            <a:ext cx="7233047"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Business stakeholders need real-time, actionable insights to make informed decisions. Traditional reporting methods lack the interactivity and visual clarity required for strategic planning.</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191697"/>
            <a:ext cx="4988838"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Project Objectives</a:t>
            </a:r>
            <a:endParaRPr lang="en-US" sz="3900" dirty="0"/>
          </a:p>
        </p:txBody>
      </p:sp>
      <p:sp>
        <p:nvSpPr>
          <p:cNvPr id="3" name="Text 1"/>
          <p:cNvSpPr/>
          <p:nvPr/>
        </p:nvSpPr>
        <p:spPr>
          <a:xfrm>
            <a:off x="758309" y="2194322"/>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This analysis aims to transform raw transaction data into actionable business intelligence through comprehensive Power BI visualization and analysis.</a:t>
            </a:r>
            <a:endParaRPr lang="en-US" sz="1450" dirty="0"/>
          </a:p>
        </p:txBody>
      </p:sp>
      <p:sp>
        <p:nvSpPr>
          <p:cNvPr id="4" name="Text 2"/>
          <p:cNvSpPr/>
          <p:nvPr/>
        </p:nvSpPr>
        <p:spPr>
          <a:xfrm>
            <a:off x="758309" y="3014067"/>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Barlow Light" pitchFamily="34" charset="0"/>
                <a:ea typeface="Barlow Light" pitchFamily="34" charset="-122"/>
                <a:cs typeface="Barlow Light" pitchFamily="34" charset="-120"/>
              </a:rPr>
              <a:t>01</a:t>
            </a:r>
            <a:endParaRPr lang="en-US" sz="1450" dirty="0"/>
          </a:p>
        </p:txBody>
      </p:sp>
      <p:pic>
        <p:nvPicPr>
          <p:cNvPr id="5" name="Image 0" descr="preencoded.png">    </p:cNvPr>
          <p:cNvPicPr>
            <a:picLocks noChangeAspect="1"/>
          </p:cNvPicPr>
          <p:nvPr/>
        </p:nvPicPr>
        <p:blipFill>
          <a:blip r:embed="rId1"/>
          <a:stretch>
            <a:fillRect/>
          </a:stretch>
        </p:blipFill>
        <p:spPr>
          <a:xfrm>
            <a:off x="758309" y="3313390"/>
            <a:ext cx="6462117" cy="22860"/>
          </a:xfrm>
          <a:prstGeom prst="rect">
            <a:avLst/>
          </a:prstGeom>
        </p:spPr>
      </p:pic>
      <p:sp>
        <p:nvSpPr>
          <p:cNvPr id="6" name="Text 3"/>
          <p:cNvSpPr/>
          <p:nvPr/>
        </p:nvSpPr>
        <p:spPr>
          <a:xfrm>
            <a:off x="758309" y="3453884"/>
            <a:ext cx="4067175"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Comprehensive Transaction Analysis</a:t>
            </a:r>
            <a:endParaRPr lang="en-US" sz="1950" dirty="0"/>
          </a:p>
        </p:txBody>
      </p:sp>
      <p:sp>
        <p:nvSpPr>
          <p:cNvPr id="7" name="Text 4"/>
          <p:cNvSpPr/>
          <p:nvPr/>
        </p:nvSpPr>
        <p:spPr>
          <a:xfrm>
            <a:off x="758309" y="3879294"/>
            <a:ext cx="6462117"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Examine PhonePe transactions across all service categories including insurance, loans, recharges, bill payments, and money transfers to identify usage patterns and trends.</a:t>
            </a:r>
            <a:endParaRPr lang="en-US" sz="1450" dirty="0"/>
          </a:p>
        </p:txBody>
      </p:sp>
      <p:sp>
        <p:nvSpPr>
          <p:cNvPr id="8" name="Text 5"/>
          <p:cNvSpPr/>
          <p:nvPr/>
        </p:nvSpPr>
        <p:spPr>
          <a:xfrm>
            <a:off x="7409974" y="3014067"/>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Barlow Light" pitchFamily="34" charset="0"/>
                <a:ea typeface="Barlow Light" pitchFamily="34" charset="-122"/>
                <a:cs typeface="Barlow Light" pitchFamily="34" charset="-120"/>
              </a:rPr>
              <a:t>02</a:t>
            </a:r>
            <a:endParaRPr lang="en-US" sz="1450" dirty="0"/>
          </a:p>
        </p:txBody>
      </p:sp>
      <p:pic>
        <p:nvPicPr>
          <p:cNvPr id="9" name="Image 1" descr="preencoded.png">    </p:cNvPr>
          <p:cNvPicPr>
            <a:picLocks noChangeAspect="1"/>
          </p:cNvPicPr>
          <p:nvPr/>
        </p:nvPicPr>
        <p:blipFill>
          <a:blip r:embed="rId2"/>
          <a:stretch>
            <a:fillRect/>
          </a:stretch>
        </p:blipFill>
        <p:spPr>
          <a:xfrm>
            <a:off x="7409974" y="3313390"/>
            <a:ext cx="6462117" cy="22860"/>
          </a:xfrm>
          <a:prstGeom prst="rect">
            <a:avLst/>
          </a:prstGeom>
        </p:spPr>
      </p:pic>
      <p:sp>
        <p:nvSpPr>
          <p:cNvPr id="10" name="Text 6"/>
          <p:cNvSpPr/>
          <p:nvPr/>
        </p:nvSpPr>
        <p:spPr>
          <a:xfrm>
            <a:off x="7409974" y="3453884"/>
            <a:ext cx="3500914"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Financial Performance Tracking</a:t>
            </a:r>
            <a:endParaRPr lang="en-US" sz="1950" dirty="0"/>
          </a:p>
        </p:txBody>
      </p:sp>
      <p:sp>
        <p:nvSpPr>
          <p:cNvPr id="11" name="Text 7"/>
          <p:cNvSpPr/>
          <p:nvPr/>
        </p:nvSpPr>
        <p:spPr>
          <a:xfrm>
            <a:off x="7409974" y="3879294"/>
            <a:ext cx="6462117"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Monitor transaction volumes and amounts across services to understand revenue streams and identify high-performing categories.</a:t>
            </a:r>
            <a:endParaRPr lang="en-US" sz="1450" dirty="0"/>
          </a:p>
        </p:txBody>
      </p:sp>
      <p:sp>
        <p:nvSpPr>
          <p:cNvPr id="12" name="Text 8"/>
          <p:cNvSpPr/>
          <p:nvPr/>
        </p:nvSpPr>
        <p:spPr>
          <a:xfrm>
            <a:off x="758309" y="5120759"/>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Barlow Light" pitchFamily="34" charset="0"/>
                <a:ea typeface="Barlow Light" pitchFamily="34" charset="-122"/>
                <a:cs typeface="Barlow Light" pitchFamily="34" charset="-120"/>
              </a:rPr>
              <a:t>03</a:t>
            </a:r>
            <a:endParaRPr lang="en-US" sz="1450" dirty="0"/>
          </a:p>
        </p:txBody>
      </p:sp>
      <p:pic>
        <p:nvPicPr>
          <p:cNvPr id="13" name="Image 2" descr="preencoded.png">    </p:cNvPr>
          <p:cNvPicPr>
            <a:picLocks noChangeAspect="1"/>
          </p:cNvPicPr>
          <p:nvPr/>
        </p:nvPicPr>
        <p:blipFill>
          <a:blip r:embed="rId3"/>
          <a:stretch>
            <a:fillRect/>
          </a:stretch>
        </p:blipFill>
        <p:spPr>
          <a:xfrm>
            <a:off x="758309" y="5401151"/>
            <a:ext cx="6462117" cy="22860"/>
          </a:xfrm>
          <a:prstGeom prst="rect">
            <a:avLst/>
          </a:prstGeom>
        </p:spPr>
      </p:pic>
      <p:sp>
        <p:nvSpPr>
          <p:cNvPr id="14" name="Text 9"/>
          <p:cNvSpPr/>
          <p:nvPr/>
        </p:nvSpPr>
        <p:spPr>
          <a:xfrm>
            <a:off x="758309" y="5560576"/>
            <a:ext cx="3173135"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Failure Pattern Identification</a:t>
            </a:r>
            <a:endParaRPr lang="en-US" sz="1950" dirty="0"/>
          </a:p>
        </p:txBody>
      </p:sp>
      <p:sp>
        <p:nvSpPr>
          <p:cNvPr id="15" name="Text 10"/>
          <p:cNvSpPr/>
          <p:nvPr/>
        </p:nvSpPr>
        <p:spPr>
          <a:xfrm>
            <a:off x="758309" y="5985986"/>
            <a:ext cx="6462117"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Systematically analyze failed transactions to uncover common failure reasons, peak failure times, and service-specific issues affecting success rates.</a:t>
            </a:r>
            <a:endParaRPr lang="en-US" sz="1450" dirty="0"/>
          </a:p>
        </p:txBody>
      </p:sp>
      <p:sp>
        <p:nvSpPr>
          <p:cNvPr id="16" name="Text 11"/>
          <p:cNvSpPr/>
          <p:nvPr/>
        </p:nvSpPr>
        <p:spPr>
          <a:xfrm>
            <a:off x="7409974" y="5120759"/>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Barlow Light" pitchFamily="34" charset="0"/>
                <a:ea typeface="Barlow Light" pitchFamily="34" charset="-122"/>
                <a:cs typeface="Barlow Light" pitchFamily="34" charset="-120"/>
              </a:rPr>
              <a:t>04</a:t>
            </a:r>
            <a:endParaRPr lang="en-US" sz="1450" dirty="0"/>
          </a:p>
        </p:txBody>
      </p:sp>
      <p:pic>
        <p:nvPicPr>
          <p:cNvPr id="17" name="Image 3" descr="preencoded.png">    </p:cNvPr>
          <p:cNvPicPr>
            <a:picLocks noChangeAspect="1"/>
          </p:cNvPicPr>
          <p:nvPr/>
        </p:nvPicPr>
        <p:blipFill>
          <a:blip r:embed="rId4"/>
          <a:stretch>
            <a:fillRect/>
          </a:stretch>
        </p:blipFill>
        <p:spPr>
          <a:xfrm>
            <a:off x="7409974" y="5401151"/>
            <a:ext cx="6462117" cy="22860"/>
          </a:xfrm>
          <a:prstGeom prst="rect">
            <a:avLst/>
          </a:prstGeom>
        </p:spPr>
      </p:pic>
      <p:sp>
        <p:nvSpPr>
          <p:cNvPr id="18" name="Text 12"/>
          <p:cNvSpPr/>
          <p:nvPr/>
        </p:nvSpPr>
        <p:spPr>
          <a:xfrm>
            <a:off x="7409974" y="5560576"/>
            <a:ext cx="3953470"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Interactive Dashboard Development</a:t>
            </a:r>
            <a:endParaRPr lang="en-US" sz="1950" dirty="0"/>
          </a:p>
        </p:txBody>
      </p:sp>
      <p:sp>
        <p:nvSpPr>
          <p:cNvPr id="19" name="Text 13"/>
          <p:cNvSpPr/>
          <p:nvPr/>
        </p:nvSpPr>
        <p:spPr>
          <a:xfrm>
            <a:off x="7409974" y="5985986"/>
            <a:ext cx="6462117"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Build a user-friendly, interactive Power BI dashboard enabling stakeholders to explore data dynamically and extract insights independently.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1533168" y="453866"/>
            <a:ext cx="1410057" cy="285393"/>
          </a:xfrm>
          <a:prstGeom prst="roundRect">
            <a:avLst>
              <a:gd name="adj" fmla="val 63903"/>
            </a:avLst>
          </a:prstGeom>
          <a:solidFill>
            <a:srgbClr val="D4E9F7"/>
          </a:solidFill>
          <a:ln/>
        </p:spPr>
      </p:sp>
      <p:sp>
        <p:nvSpPr>
          <p:cNvPr id="3" name="Text 1"/>
          <p:cNvSpPr/>
          <p:nvPr/>
        </p:nvSpPr>
        <p:spPr>
          <a:xfrm>
            <a:off x="1624251" y="499348"/>
            <a:ext cx="1227892" cy="194429"/>
          </a:xfrm>
          <a:prstGeom prst="rect">
            <a:avLst/>
          </a:prstGeom>
          <a:noFill/>
          <a:ln/>
        </p:spPr>
        <p:txBody>
          <a:bodyPr wrap="none" lIns="0" tIns="0" rIns="0" bIns="0" rtlCol="0" anchor="t"/>
          <a:lstStyle/>
          <a:p>
            <a:pPr algn="l" indent="0" marL="0">
              <a:lnSpc>
                <a:spcPts val="1500"/>
              </a:lnSpc>
              <a:buNone/>
            </a:pPr>
            <a:r>
              <a:rPr lang="en-US" sz="950" dirty="0">
                <a:solidFill>
                  <a:srgbClr val="384653"/>
                </a:solidFill>
                <a:latin typeface="Montserrat" pitchFamily="34" charset="0"/>
                <a:ea typeface="Montserrat" pitchFamily="34" charset="-122"/>
                <a:cs typeface="Montserrat" pitchFamily="34" charset="-120"/>
              </a:rPr>
              <a:t>DATA FOUNDATION</a:t>
            </a:r>
            <a:endParaRPr lang="en-US" sz="950" dirty="0"/>
          </a:p>
        </p:txBody>
      </p:sp>
      <p:sp>
        <p:nvSpPr>
          <p:cNvPr id="4" name="Text 2"/>
          <p:cNvSpPr/>
          <p:nvPr/>
        </p:nvSpPr>
        <p:spPr>
          <a:xfrm>
            <a:off x="1533168" y="799981"/>
            <a:ext cx="3999309" cy="499824"/>
          </a:xfrm>
          <a:prstGeom prst="rect">
            <a:avLst/>
          </a:prstGeom>
          <a:noFill/>
          <a:ln/>
        </p:spPr>
        <p:txBody>
          <a:bodyPr wrap="none" lIns="0" tIns="0" rIns="0" bIns="0" rtlCol="0" anchor="t"/>
          <a:lstStyle/>
          <a:p>
            <a:pPr algn="l" indent="0" marL="0">
              <a:lnSpc>
                <a:spcPts val="3900"/>
              </a:lnSpc>
              <a:buNone/>
            </a:pPr>
            <a:r>
              <a:rPr lang="en-US" sz="3100" b="1" dirty="0">
                <a:solidFill>
                  <a:srgbClr val="2E3C4E"/>
                </a:solidFill>
                <a:latin typeface="Barlow Bold" pitchFamily="34" charset="0"/>
                <a:ea typeface="Barlow Bold" pitchFamily="34" charset="-122"/>
                <a:cs typeface="Barlow Bold" pitchFamily="34" charset="-120"/>
              </a:rPr>
              <a:t>Dataset Overview</a:t>
            </a:r>
            <a:endParaRPr lang="en-US" sz="3100" dirty="0"/>
          </a:p>
        </p:txBody>
      </p:sp>
      <p:sp>
        <p:nvSpPr>
          <p:cNvPr id="5" name="Text 3"/>
          <p:cNvSpPr/>
          <p:nvPr/>
        </p:nvSpPr>
        <p:spPr>
          <a:xfrm>
            <a:off x="1533168" y="1679615"/>
            <a:ext cx="3545919" cy="299799"/>
          </a:xfrm>
          <a:prstGeom prst="rect">
            <a:avLst/>
          </a:prstGeom>
          <a:noFill/>
          <a:ln/>
        </p:spPr>
        <p:txBody>
          <a:bodyPr wrap="none" lIns="0" tIns="0" rIns="0" bIns="0" rtlCol="0" anchor="t"/>
          <a:lstStyle/>
          <a:p>
            <a:pPr algn="l" indent="0" marL="0">
              <a:lnSpc>
                <a:spcPts val="2350"/>
              </a:lnSpc>
              <a:buNone/>
            </a:pPr>
            <a:r>
              <a:rPr lang="en-US" sz="1850" b="1" dirty="0">
                <a:solidFill>
                  <a:srgbClr val="2E3C4E"/>
                </a:solidFill>
                <a:latin typeface="Barlow Bold" pitchFamily="34" charset="0"/>
                <a:ea typeface="Barlow Bold" pitchFamily="34" charset="-122"/>
                <a:cs typeface="Barlow Bold" pitchFamily="34" charset="-120"/>
              </a:rPr>
              <a:t>Transaction-Level Data Structure</a:t>
            </a:r>
            <a:endParaRPr lang="en-US" sz="1850" dirty="0"/>
          </a:p>
        </p:txBody>
      </p:sp>
      <p:sp>
        <p:nvSpPr>
          <p:cNvPr id="6" name="Text 4"/>
          <p:cNvSpPr/>
          <p:nvPr/>
        </p:nvSpPr>
        <p:spPr>
          <a:xfrm>
            <a:off x="1533168" y="2131338"/>
            <a:ext cx="5596533" cy="972026"/>
          </a:xfrm>
          <a:prstGeom prst="rect">
            <a:avLst/>
          </a:prstGeom>
          <a:noFill/>
          <a:ln/>
        </p:spPr>
        <p:txBody>
          <a:bodyPr wrap="squar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The dataset comprises granular transaction records capturing every payment attempt on the PhonePe platform. Each record provides a comprehensive view of transaction characteristics, enabling deep analytical insights.</a:t>
            </a:r>
            <a:endParaRPr lang="en-US" sz="1150" dirty="0"/>
          </a:p>
        </p:txBody>
      </p:sp>
      <p:sp>
        <p:nvSpPr>
          <p:cNvPr id="7" name="Text 5"/>
          <p:cNvSpPr/>
          <p:nvPr/>
        </p:nvSpPr>
        <p:spPr>
          <a:xfrm>
            <a:off x="1533168" y="3255288"/>
            <a:ext cx="1999655" cy="250031"/>
          </a:xfrm>
          <a:prstGeom prst="rect">
            <a:avLst/>
          </a:prstGeom>
          <a:noFill/>
          <a:ln/>
        </p:spPr>
        <p:txBody>
          <a:bodyPr wrap="none" lIns="0" tIns="0" rIns="0" bIns="0" rtlCol="0" anchor="t"/>
          <a:lstStyle/>
          <a:p>
            <a:pPr algn="l" indent="0" marL="0">
              <a:lnSpc>
                <a:spcPts val="1950"/>
              </a:lnSpc>
              <a:buNone/>
            </a:pPr>
            <a:r>
              <a:rPr lang="en-US" sz="1550" b="1" dirty="0">
                <a:solidFill>
                  <a:srgbClr val="2E3C4E"/>
                </a:solidFill>
                <a:latin typeface="Barlow Bold" pitchFamily="34" charset="0"/>
                <a:ea typeface="Barlow Bold" pitchFamily="34" charset="-122"/>
                <a:cs typeface="Barlow Bold" pitchFamily="34" charset="-120"/>
              </a:rPr>
              <a:t>Core Data Fields</a:t>
            </a:r>
            <a:endParaRPr lang="en-US" sz="1550" dirty="0"/>
          </a:p>
        </p:txBody>
      </p:sp>
      <p:sp>
        <p:nvSpPr>
          <p:cNvPr id="8" name="Text 6"/>
          <p:cNvSpPr/>
          <p:nvPr/>
        </p:nvSpPr>
        <p:spPr>
          <a:xfrm>
            <a:off x="1533168" y="3657243"/>
            <a:ext cx="5596533" cy="243007"/>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384653"/>
                </a:solidFill>
                <a:latin typeface="Montserrat" pitchFamily="34" charset="0"/>
                <a:ea typeface="Montserrat" pitchFamily="34" charset="-122"/>
                <a:cs typeface="Montserrat" pitchFamily="34" charset="-120"/>
              </a:rPr>
              <a:t>Transaction ID:</a:t>
            </a:r>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 Unique identifier for tracking individual payments</a:t>
            </a:r>
            <a:endParaRPr lang="en-US" sz="1150" dirty="0"/>
          </a:p>
        </p:txBody>
      </p:sp>
      <p:sp>
        <p:nvSpPr>
          <p:cNvPr id="9" name="Text 7"/>
          <p:cNvSpPr/>
          <p:nvPr/>
        </p:nvSpPr>
        <p:spPr>
          <a:xfrm>
            <a:off x="1533168" y="3953351"/>
            <a:ext cx="5596533" cy="243007"/>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384653"/>
                </a:solidFill>
                <a:latin typeface="Montserrat" pitchFamily="34" charset="0"/>
                <a:ea typeface="Montserrat" pitchFamily="34" charset="-122"/>
                <a:cs typeface="Montserrat" pitchFamily="34" charset="-120"/>
              </a:rPr>
              <a:t>Transaction Amount:</a:t>
            </a:r>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 Monetary value in Indian Rupees</a:t>
            </a:r>
            <a:endParaRPr lang="en-US" sz="1150" dirty="0"/>
          </a:p>
        </p:txBody>
      </p:sp>
      <p:sp>
        <p:nvSpPr>
          <p:cNvPr id="10" name="Text 8"/>
          <p:cNvSpPr/>
          <p:nvPr/>
        </p:nvSpPr>
        <p:spPr>
          <a:xfrm>
            <a:off x="1533168" y="4249460"/>
            <a:ext cx="5596533" cy="243007"/>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384653"/>
                </a:solidFill>
                <a:latin typeface="Montserrat" pitchFamily="34" charset="0"/>
                <a:ea typeface="Montserrat" pitchFamily="34" charset="-122"/>
                <a:cs typeface="Montserrat" pitchFamily="34" charset="-120"/>
              </a:rPr>
              <a:t>Transaction Date &amp; Time:</a:t>
            </a:r>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 Temporal information for trend analysis</a:t>
            </a:r>
            <a:endParaRPr lang="en-US" sz="1150" dirty="0"/>
          </a:p>
        </p:txBody>
      </p:sp>
      <p:sp>
        <p:nvSpPr>
          <p:cNvPr id="11" name="Text 9"/>
          <p:cNvSpPr/>
          <p:nvPr/>
        </p:nvSpPr>
        <p:spPr>
          <a:xfrm>
            <a:off x="1533168" y="4545568"/>
            <a:ext cx="5596533" cy="243007"/>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384653"/>
                </a:solidFill>
                <a:latin typeface="Montserrat" pitchFamily="34" charset="0"/>
                <a:ea typeface="Montserrat" pitchFamily="34" charset="-122"/>
                <a:cs typeface="Montserrat" pitchFamily="34" charset="-120"/>
              </a:rPr>
              <a:t>Payment Status:</a:t>
            </a:r>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 Success or failure classification</a:t>
            </a:r>
            <a:endParaRPr lang="en-US" sz="1150" dirty="0"/>
          </a:p>
        </p:txBody>
      </p:sp>
      <p:sp>
        <p:nvSpPr>
          <p:cNvPr id="12" name="Text 10"/>
          <p:cNvSpPr/>
          <p:nvPr/>
        </p:nvSpPr>
        <p:spPr>
          <a:xfrm>
            <a:off x="1533168" y="4841677"/>
            <a:ext cx="5596533" cy="243007"/>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384653"/>
                </a:solidFill>
                <a:latin typeface="Montserrat" pitchFamily="34" charset="0"/>
                <a:ea typeface="Montserrat" pitchFamily="34" charset="-122"/>
                <a:cs typeface="Montserrat" pitchFamily="34" charset="-120"/>
              </a:rPr>
              <a:t>Service Type:</a:t>
            </a:r>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 Category classification (insurance, loans, etc.)</a:t>
            </a:r>
            <a:endParaRPr lang="en-US" sz="1150" dirty="0"/>
          </a:p>
        </p:txBody>
      </p:sp>
      <p:sp>
        <p:nvSpPr>
          <p:cNvPr id="13" name="Text 11"/>
          <p:cNvSpPr/>
          <p:nvPr/>
        </p:nvSpPr>
        <p:spPr>
          <a:xfrm>
            <a:off x="1533168" y="5137785"/>
            <a:ext cx="5596533" cy="243007"/>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384653"/>
                </a:solidFill>
                <a:latin typeface="Montserrat" pitchFamily="34" charset="0"/>
                <a:ea typeface="Montserrat" pitchFamily="34" charset="-122"/>
                <a:cs typeface="Montserrat" pitchFamily="34" charset="-120"/>
              </a:rPr>
              <a:t>Failure Reason:</a:t>
            </a:r>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 Detailed error codes and descriptions</a:t>
            </a:r>
            <a:endParaRPr lang="en-US" sz="1150" dirty="0"/>
          </a:p>
        </p:txBody>
      </p:sp>
      <p:sp>
        <p:nvSpPr>
          <p:cNvPr id="14" name="Text 12"/>
          <p:cNvSpPr/>
          <p:nvPr/>
        </p:nvSpPr>
        <p:spPr>
          <a:xfrm>
            <a:off x="7508081" y="1679615"/>
            <a:ext cx="2453045" cy="250031"/>
          </a:xfrm>
          <a:prstGeom prst="rect">
            <a:avLst/>
          </a:prstGeom>
          <a:noFill/>
          <a:ln/>
        </p:spPr>
        <p:txBody>
          <a:bodyPr wrap="none" lIns="0" tIns="0" rIns="0" bIns="0" rtlCol="0" anchor="t"/>
          <a:lstStyle/>
          <a:p>
            <a:pPr algn="l" indent="0" marL="0">
              <a:lnSpc>
                <a:spcPts val="1950"/>
              </a:lnSpc>
              <a:buNone/>
            </a:pPr>
            <a:r>
              <a:rPr lang="en-US" sz="1550" b="1" dirty="0">
                <a:solidFill>
                  <a:srgbClr val="2E3C4E"/>
                </a:solidFill>
                <a:latin typeface="Barlow Bold" pitchFamily="34" charset="0"/>
                <a:ea typeface="Barlow Bold" pitchFamily="34" charset="-122"/>
                <a:cs typeface="Barlow Bold" pitchFamily="34" charset="-120"/>
              </a:rPr>
              <a:t>Service Categories Covered</a:t>
            </a:r>
            <a:endParaRPr lang="en-US" sz="1550" dirty="0"/>
          </a:p>
        </p:txBody>
      </p:sp>
      <p:sp>
        <p:nvSpPr>
          <p:cNvPr id="15" name="Shape 13"/>
          <p:cNvSpPr/>
          <p:nvPr/>
        </p:nvSpPr>
        <p:spPr>
          <a:xfrm>
            <a:off x="7508081" y="2100620"/>
            <a:ext cx="5596533" cy="979289"/>
          </a:xfrm>
          <a:prstGeom prst="roundRect">
            <a:avLst>
              <a:gd name="adj" fmla="val 7470"/>
            </a:avLst>
          </a:prstGeom>
          <a:solidFill>
            <a:srgbClr val="FFFFFF"/>
          </a:solidFill>
          <a:ln w="15240">
            <a:solidFill>
              <a:srgbClr val="BACFDD"/>
            </a:solidFill>
            <a:prstDash val="solid"/>
          </a:ln>
        </p:spPr>
      </p:sp>
      <p:pic>
        <p:nvPicPr>
          <p:cNvPr id="16" name="Image 0" descr="preencoded.png">    </p:cNvPr>
          <p:cNvPicPr>
            <a:picLocks noChangeAspect="1"/>
          </p:cNvPicPr>
          <p:nvPr/>
        </p:nvPicPr>
        <p:blipFill>
          <a:blip r:embed="rId1"/>
          <a:stretch>
            <a:fillRect/>
          </a:stretch>
        </p:blipFill>
        <p:spPr>
          <a:xfrm>
            <a:off x="7492841" y="2100620"/>
            <a:ext cx="60960" cy="979289"/>
          </a:xfrm>
          <a:prstGeom prst="rect">
            <a:avLst/>
          </a:prstGeom>
        </p:spPr>
      </p:pic>
      <p:sp>
        <p:nvSpPr>
          <p:cNvPr id="17" name="Text 14"/>
          <p:cNvSpPr/>
          <p:nvPr/>
        </p:nvSpPr>
        <p:spPr>
          <a:xfrm>
            <a:off x="7720965" y="2267783"/>
            <a:ext cx="1999655" cy="250031"/>
          </a:xfrm>
          <a:prstGeom prst="rect">
            <a:avLst/>
          </a:prstGeom>
          <a:noFill/>
          <a:ln/>
        </p:spPr>
        <p:txBody>
          <a:bodyPr wrap="none" lIns="0" tIns="0" rIns="0" bIns="0" rtlCol="0" anchor="t"/>
          <a:lstStyle/>
          <a:p>
            <a:pPr algn="l" indent="0" marL="0">
              <a:lnSpc>
                <a:spcPts val="1950"/>
              </a:lnSpc>
              <a:buNone/>
            </a:pPr>
            <a:r>
              <a:rPr lang="en-US" sz="1550" b="1" dirty="0">
                <a:solidFill>
                  <a:srgbClr val="384653"/>
                </a:solidFill>
                <a:latin typeface="Barlow Bold" pitchFamily="34" charset="0"/>
                <a:ea typeface="Barlow Bold" pitchFamily="34" charset="-122"/>
                <a:cs typeface="Barlow Bold" pitchFamily="34" charset="-120"/>
              </a:rPr>
              <a:t>Insurance Payments</a:t>
            </a:r>
            <a:endParaRPr lang="en-US" sz="1550" dirty="0"/>
          </a:p>
        </p:txBody>
      </p:sp>
      <p:sp>
        <p:nvSpPr>
          <p:cNvPr id="18" name="Text 15"/>
          <p:cNvSpPr/>
          <p:nvPr/>
        </p:nvSpPr>
        <p:spPr>
          <a:xfrm>
            <a:off x="7720965" y="2669738"/>
            <a:ext cx="5216485" cy="243007"/>
          </a:xfrm>
          <a:prstGeom prst="rect">
            <a:avLst/>
          </a:prstGeom>
          <a:noFill/>
          <a:ln/>
        </p:spPr>
        <p:txBody>
          <a:bodyPr wrap="non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Premium payments and policy transactions</a:t>
            </a:r>
            <a:endParaRPr lang="en-US" sz="1150" dirty="0"/>
          </a:p>
        </p:txBody>
      </p:sp>
      <p:sp>
        <p:nvSpPr>
          <p:cNvPr id="19" name="Shape 16"/>
          <p:cNvSpPr/>
          <p:nvPr/>
        </p:nvSpPr>
        <p:spPr>
          <a:xfrm>
            <a:off x="7508081" y="3231833"/>
            <a:ext cx="5596533" cy="979289"/>
          </a:xfrm>
          <a:prstGeom prst="roundRect">
            <a:avLst>
              <a:gd name="adj" fmla="val 7470"/>
            </a:avLst>
          </a:prstGeom>
          <a:solidFill>
            <a:srgbClr val="FFFFFF"/>
          </a:solidFill>
          <a:ln w="15240">
            <a:solidFill>
              <a:srgbClr val="BACFDD"/>
            </a:solidFill>
            <a:prstDash val="solid"/>
          </a:ln>
        </p:spPr>
      </p:sp>
      <p:pic>
        <p:nvPicPr>
          <p:cNvPr id="20" name="Image 1" descr="preencoded.png">    </p:cNvPr>
          <p:cNvPicPr>
            <a:picLocks noChangeAspect="1"/>
          </p:cNvPicPr>
          <p:nvPr/>
        </p:nvPicPr>
        <p:blipFill>
          <a:blip r:embed="rId2"/>
          <a:stretch>
            <a:fillRect/>
          </a:stretch>
        </p:blipFill>
        <p:spPr>
          <a:xfrm>
            <a:off x="7492841" y="3231833"/>
            <a:ext cx="60960" cy="979289"/>
          </a:xfrm>
          <a:prstGeom prst="rect">
            <a:avLst/>
          </a:prstGeom>
        </p:spPr>
      </p:pic>
      <p:sp>
        <p:nvSpPr>
          <p:cNvPr id="21" name="Text 17"/>
          <p:cNvSpPr/>
          <p:nvPr/>
        </p:nvSpPr>
        <p:spPr>
          <a:xfrm>
            <a:off x="7720965" y="3398996"/>
            <a:ext cx="1999655" cy="250031"/>
          </a:xfrm>
          <a:prstGeom prst="rect">
            <a:avLst/>
          </a:prstGeom>
          <a:noFill/>
          <a:ln/>
        </p:spPr>
        <p:txBody>
          <a:bodyPr wrap="none" lIns="0" tIns="0" rIns="0" bIns="0" rtlCol="0" anchor="t"/>
          <a:lstStyle/>
          <a:p>
            <a:pPr algn="l" indent="0" marL="0">
              <a:lnSpc>
                <a:spcPts val="1950"/>
              </a:lnSpc>
              <a:buNone/>
            </a:pPr>
            <a:r>
              <a:rPr lang="en-US" sz="1550" b="1" dirty="0">
                <a:solidFill>
                  <a:srgbClr val="384653"/>
                </a:solidFill>
                <a:latin typeface="Barlow Bold" pitchFamily="34" charset="0"/>
                <a:ea typeface="Barlow Bold" pitchFamily="34" charset="-122"/>
                <a:cs typeface="Barlow Bold" pitchFamily="34" charset="-120"/>
              </a:rPr>
              <a:t>Loan Disbursements</a:t>
            </a:r>
            <a:endParaRPr lang="en-US" sz="1550" dirty="0"/>
          </a:p>
        </p:txBody>
      </p:sp>
      <p:sp>
        <p:nvSpPr>
          <p:cNvPr id="22" name="Text 18"/>
          <p:cNvSpPr/>
          <p:nvPr/>
        </p:nvSpPr>
        <p:spPr>
          <a:xfrm>
            <a:off x="7720965" y="3800951"/>
            <a:ext cx="5216485" cy="243007"/>
          </a:xfrm>
          <a:prstGeom prst="rect">
            <a:avLst/>
          </a:prstGeom>
          <a:noFill/>
          <a:ln/>
        </p:spPr>
        <p:txBody>
          <a:bodyPr wrap="non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Personal and business loan transactions</a:t>
            </a:r>
            <a:endParaRPr lang="en-US" sz="1150" dirty="0"/>
          </a:p>
        </p:txBody>
      </p:sp>
      <p:sp>
        <p:nvSpPr>
          <p:cNvPr id="23" name="Shape 19"/>
          <p:cNvSpPr/>
          <p:nvPr/>
        </p:nvSpPr>
        <p:spPr>
          <a:xfrm>
            <a:off x="7508081" y="4363045"/>
            <a:ext cx="5596533" cy="979289"/>
          </a:xfrm>
          <a:prstGeom prst="roundRect">
            <a:avLst>
              <a:gd name="adj" fmla="val 7470"/>
            </a:avLst>
          </a:prstGeom>
          <a:solidFill>
            <a:srgbClr val="FFFFFF"/>
          </a:solidFill>
          <a:ln w="15240">
            <a:solidFill>
              <a:srgbClr val="BACFDD"/>
            </a:solidFill>
            <a:prstDash val="solid"/>
          </a:ln>
        </p:spPr>
      </p:sp>
      <p:pic>
        <p:nvPicPr>
          <p:cNvPr id="24" name="Image 2" descr="preencoded.png">    </p:cNvPr>
          <p:cNvPicPr>
            <a:picLocks noChangeAspect="1"/>
          </p:cNvPicPr>
          <p:nvPr/>
        </p:nvPicPr>
        <p:blipFill>
          <a:blip r:embed="rId3"/>
          <a:stretch>
            <a:fillRect/>
          </a:stretch>
        </p:blipFill>
        <p:spPr>
          <a:xfrm>
            <a:off x="7492841" y="4363045"/>
            <a:ext cx="60960" cy="979289"/>
          </a:xfrm>
          <a:prstGeom prst="rect">
            <a:avLst/>
          </a:prstGeom>
        </p:spPr>
      </p:pic>
      <p:sp>
        <p:nvSpPr>
          <p:cNvPr id="25" name="Text 20"/>
          <p:cNvSpPr/>
          <p:nvPr/>
        </p:nvSpPr>
        <p:spPr>
          <a:xfrm>
            <a:off x="7720965" y="4530209"/>
            <a:ext cx="1999655" cy="250031"/>
          </a:xfrm>
          <a:prstGeom prst="rect">
            <a:avLst/>
          </a:prstGeom>
          <a:noFill/>
          <a:ln/>
        </p:spPr>
        <p:txBody>
          <a:bodyPr wrap="none" lIns="0" tIns="0" rIns="0" bIns="0" rtlCol="0" anchor="t"/>
          <a:lstStyle/>
          <a:p>
            <a:pPr algn="l" indent="0" marL="0">
              <a:lnSpc>
                <a:spcPts val="1950"/>
              </a:lnSpc>
              <a:buNone/>
            </a:pPr>
            <a:r>
              <a:rPr lang="en-US" sz="1550" b="1" dirty="0">
                <a:solidFill>
                  <a:srgbClr val="384653"/>
                </a:solidFill>
                <a:latin typeface="Barlow Bold" pitchFamily="34" charset="0"/>
                <a:ea typeface="Barlow Bold" pitchFamily="34" charset="-122"/>
                <a:cs typeface="Barlow Bold" pitchFamily="34" charset="-120"/>
              </a:rPr>
              <a:t>Mobile Recharges</a:t>
            </a:r>
            <a:endParaRPr lang="en-US" sz="1550" dirty="0"/>
          </a:p>
        </p:txBody>
      </p:sp>
      <p:sp>
        <p:nvSpPr>
          <p:cNvPr id="26" name="Text 21"/>
          <p:cNvSpPr/>
          <p:nvPr/>
        </p:nvSpPr>
        <p:spPr>
          <a:xfrm>
            <a:off x="7720965" y="4932164"/>
            <a:ext cx="5216485" cy="243007"/>
          </a:xfrm>
          <a:prstGeom prst="rect">
            <a:avLst/>
          </a:prstGeom>
          <a:noFill/>
          <a:ln/>
        </p:spPr>
        <p:txBody>
          <a:bodyPr wrap="non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Prepaid and postpaid top-ups</a:t>
            </a:r>
            <a:endParaRPr lang="en-US" sz="1150" dirty="0"/>
          </a:p>
        </p:txBody>
      </p:sp>
      <p:sp>
        <p:nvSpPr>
          <p:cNvPr id="27" name="Shape 22"/>
          <p:cNvSpPr/>
          <p:nvPr/>
        </p:nvSpPr>
        <p:spPr>
          <a:xfrm>
            <a:off x="7508081" y="5494258"/>
            <a:ext cx="5596533" cy="979289"/>
          </a:xfrm>
          <a:prstGeom prst="roundRect">
            <a:avLst>
              <a:gd name="adj" fmla="val 7470"/>
            </a:avLst>
          </a:prstGeom>
          <a:solidFill>
            <a:srgbClr val="FFFFFF"/>
          </a:solidFill>
          <a:ln w="15240">
            <a:solidFill>
              <a:srgbClr val="BACFDD"/>
            </a:solidFill>
            <a:prstDash val="solid"/>
          </a:ln>
        </p:spPr>
      </p:sp>
      <p:pic>
        <p:nvPicPr>
          <p:cNvPr id="28" name="Image 3" descr="preencoded.png">    </p:cNvPr>
          <p:cNvPicPr>
            <a:picLocks noChangeAspect="1"/>
          </p:cNvPicPr>
          <p:nvPr/>
        </p:nvPicPr>
        <p:blipFill>
          <a:blip r:embed="rId4"/>
          <a:stretch>
            <a:fillRect/>
          </a:stretch>
        </p:blipFill>
        <p:spPr>
          <a:xfrm>
            <a:off x="7492841" y="5494258"/>
            <a:ext cx="60960" cy="979289"/>
          </a:xfrm>
          <a:prstGeom prst="rect">
            <a:avLst/>
          </a:prstGeom>
        </p:spPr>
      </p:pic>
      <p:sp>
        <p:nvSpPr>
          <p:cNvPr id="29" name="Text 23"/>
          <p:cNvSpPr/>
          <p:nvPr/>
        </p:nvSpPr>
        <p:spPr>
          <a:xfrm>
            <a:off x="7720965" y="5661422"/>
            <a:ext cx="1999655" cy="250031"/>
          </a:xfrm>
          <a:prstGeom prst="rect">
            <a:avLst/>
          </a:prstGeom>
          <a:noFill/>
          <a:ln/>
        </p:spPr>
        <p:txBody>
          <a:bodyPr wrap="none" lIns="0" tIns="0" rIns="0" bIns="0" rtlCol="0" anchor="t"/>
          <a:lstStyle/>
          <a:p>
            <a:pPr algn="l" indent="0" marL="0">
              <a:lnSpc>
                <a:spcPts val="1950"/>
              </a:lnSpc>
              <a:buNone/>
            </a:pPr>
            <a:r>
              <a:rPr lang="en-US" sz="1550" b="1" dirty="0">
                <a:solidFill>
                  <a:srgbClr val="384653"/>
                </a:solidFill>
                <a:latin typeface="Barlow Bold" pitchFamily="34" charset="0"/>
                <a:ea typeface="Barlow Bold" pitchFamily="34" charset="-122"/>
                <a:cs typeface="Barlow Bold" pitchFamily="34" charset="-120"/>
              </a:rPr>
              <a:t>Bill Payments</a:t>
            </a:r>
            <a:endParaRPr lang="en-US" sz="1550" dirty="0"/>
          </a:p>
        </p:txBody>
      </p:sp>
      <p:sp>
        <p:nvSpPr>
          <p:cNvPr id="30" name="Text 24"/>
          <p:cNvSpPr/>
          <p:nvPr/>
        </p:nvSpPr>
        <p:spPr>
          <a:xfrm>
            <a:off x="7720965" y="6063377"/>
            <a:ext cx="5216485" cy="243007"/>
          </a:xfrm>
          <a:prstGeom prst="rect">
            <a:avLst/>
          </a:prstGeom>
          <a:noFill/>
          <a:ln/>
        </p:spPr>
        <p:txBody>
          <a:bodyPr wrap="non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Utility, credit card, and service bills</a:t>
            </a:r>
            <a:endParaRPr lang="en-US" sz="1150" dirty="0"/>
          </a:p>
        </p:txBody>
      </p:sp>
      <p:sp>
        <p:nvSpPr>
          <p:cNvPr id="31" name="Shape 25"/>
          <p:cNvSpPr/>
          <p:nvPr/>
        </p:nvSpPr>
        <p:spPr>
          <a:xfrm>
            <a:off x="7508081" y="6625471"/>
            <a:ext cx="5596533" cy="979289"/>
          </a:xfrm>
          <a:prstGeom prst="roundRect">
            <a:avLst>
              <a:gd name="adj" fmla="val 7470"/>
            </a:avLst>
          </a:prstGeom>
          <a:solidFill>
            <a:srgbClr val="FFFFFF"/>
          </a:solidFill>
          <a:ln w="15240">
            <a:solidFill>
              <a:srgbClr val="BACFDD"/>
            </a:solidFill>
            <a:prstDash val="solid"/>
          </a:ln>
        </p:spPr>
      </p:sp>
      <p:pic>
        <p:nvPicPr>
          <p:cNvPr id="32" name="Image 4" descr="preencoded.png">    </p:cNvPr>
          <p:cNvPicPr>
            <a:picLocks noChangeAspect="1"/>
          </p:cNvPicPr>
          <p:nvPr/>
        </p:nvPicPr>
        <p:blipFill>
          <a:blip r:embed="rId5"/>
          <a:stretch>
            <a:fillRect/>
          </a:stretch>
        </p:blipFill>
        <p:spPr>
          <a:xfrm>
            <a:off x="7492841" y="6625471"/>
            <a:ext cx="60960" cy="979289"/>
          </a:xfrm>
          <a:prstGeom prst="rect">
            <a:avLst/>
          </a:prstGeom>
        </p:spPr>
      </p:pic>
      <p:sp>
        <p:nvSpPr>
          <p:cNvPr id="33" name="Text 26"/>
          <p:cNvSpPr/>
          <p:nvPr/>
        </p:nvSpPr>
        <p:spPr>
          <a:xfrm>
            <a:off x="7720965" y="6792635"/>
            <a:ext cx="1999655" cy="250031"/>
          </a:xfrm>
          <a:prstGeom prst="rect">
            <a:avLst/>
          </a:prstGeom>
          <a:noFill/>
          <a:ln/>
        </p:spPr>
        <p:txBody>
          <a:bodyPr wrap="none" lIns="0" tIns="0" rIns="0" bIns="0" rtlCol="0" anchor="t"/>
          <a:lstStyle/>
          <a:p>
            <a:pPr algn="l" indent="0" marL="0">
              <a:lnSpc>
                <a:spcPts val="1950"/>
              </a:lnSpc>
              <a:buNone/>
            </a:pPr>
            <a:r>
              <a:rPr lang="en-US" sz="1550" b="1" dirty="0">
                <a:solidFill>
                  <a:srgbClr val="384653"/>
                </a:solidFill>
                <a:latin typeface="Barlow Bold" pitchFamily="34" charset="0"/>
                <a:ea typeface="Barlow Bold" pitchFamily="34" charset="-122"/>
                <a:cs typeface="Barlow Bold" pitchFamily="34" charset="-120"/>
              </a:rPr>
              <a:t>Money Transfers</a:t>
            </a:r>
            <a:endParaRPr lang="en-US" sz="1550" dirty="0"/>
          </a:p>
        </p:txBody>
      </p:sp>
      <p:sp>
        <p:nvSpPr>
          <p:cNvPr id="34" name="Text 27"/>
          <p:cNvSpPr/>
          <p:nvPr/>
        </p:nvSpPr>
        <p:spPr>
          <a:xfrm>
            <a:off x="7720965" y="7194590"/>
            <a:ext cx="5216485" cy="243007"/>
          </a:xfrm>
          <a:prstGeom prst="rect">
            <a:avLst/>
          </a:prstGeom>
          <a:noFill/>
          <a:ln/>
        </p:spPr>
        <p:txBody>
          <a:bodyPr wrap="none" lIns="0" tIns="0" rIns="0" bIns="0" rtlCol="0" anchor="t"/>
          <a:lstStyle/>
          <a:p>
            <a:pPr algn="l" indent="0" marL="0">
              <a:lnSpc>
                <a:spcPts val="1900"/>
              </a:lnSpc>
              <a:buNone/>
            </a:pPr>
            <a:r>
              <a:rPr lang="en-US" sz="1150" dirty="0">
                <a:solidFill>
                  <a:srgbClr val="384653"/>
                </a:solidFill>
                <a:latin typeface="Montserrat" pitchFamily="34" charset="0"/>
                <a:ea typeface="Montserrat" pitchFamily="34" charset="-122"/>
                <a:cs typeface="Montserrat" pitchFamily="34" charset="-120"/>
              </a:rPr>
              <a:t>Peer-to-peer and merchant payments</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34841" y="692110"/>
            <a:ext cx="4571405" cy="522089"/>
          </a:xfrm>
          <a:prstGeom prst="rect">
            <a:avLst/>
          </a:prstGeom>
          <a:noFill/>
          <a:ln/>
        </p:spPr>
        <p:txBody>
          <a:bodyPr wrap="none" lIns="0" tIns="0" rIns="0" bIns="0" rtlCol="0" anchor="t"/>
          <a:lstStyle/>
          <a:p>
            <a:pPr algn="l" indent="0" marL="0">
              <a:lnSpc>
                <a:spcPts val="4100"/>
              </a:lnSpc>
              <a:buNone/>
            </a:pPr>
            <a:r>
              <a:rPr lang="en-US" sz="3250" b="1" dirty="0">
                <a:solidFill>
                  <a:srgbClr val="2E3C4E"/>
                </a:solidFill>
                <a:latin typeface="Barlow Bold" pitchFamily="34" charset="0"/>
                <a:ea typeface="Barlow Bold" pitchFamily="34" charset="-122"/>
                <a:cs typeface="Barlow Bold" pitchFamily="34" charset="-120"/>
              </a:rPr>
              <a:t>Tools &amp; Data Preparation</a:t>
            </a:r>
            <a:endParaRPr lang="en-US" sz="3250" dirty="0"/>
          </a:p>
        </p:txBody>
      </p:sp>
      <p:pic>
        <p:nvPicPr>
          <p:cNvPr id="4" name="Image 1" descr="preencoded.png">    </p:cNvPr>
          <p:cNvPicPr>
            <a:picLocks noChangeAspect="1"/>
          </p:cNvPicPr>
          <p:nvPr/>
        </p:nvPicPr>
        <p:blipFill>
          <a:blip r:embed="rId2"/>
          <a:stretch>
            <a:fillRect/>
          </a:stretch>
        </p:blipFill>
        <p:spPr>
          <a:xfrm>
            <a:off x="634841" y="1452205"/>
            <a:ext cx="793552" cy="1181219"/>
          </a:xfrm>
          <a:prstGeom prst="rect">
            <a:avLst/>
          </a:prstGeom>
        </p:spPr>
      </p:pic>
      <p:sp>
        <p:nvSpPr>
          <p:cNvPr id="5" name="Text 1"/>
          <p:cNvSpPr/>
          <p:nvPr/>
        </p:nvSpPr>
        <p:spPr>
          <a:xfrm>
            <a:off x="1587103" y="1610916"/>
            <a:ext cx="2088356" cy="260985"/>
          </a:xfrm>
          <a:prstGeom prst="rect">
            <a:avLst/>
          </a:prstGeom>
          <a:noFill/>
          <a:ln/>
        </p:spPr>
        <p:txBody>
          <a:bodyPr wrap="none" lIns="0" tIns="0" rIns="0" bIns="0" rtlCol="0" anchor="t"/>
          <a:lstStyle/>
          <a:p>
            <a:pPr algn="l" indent="0" marL="0">
              <a:lnSpc>
                <a:spcPts val="2050"/>
              </a:lnSpc>
              <a:buNone/>
            </a:pPr>
            <a:r>
              <a:rPr lang="en-US" sz="1600" b="1" dirty="0">
                <a:solidFill>
                  <a:srgbClr val="384653"/>
                </a:solidFill>
                <a:latin typeface="Barlow Bold" pitchFamily="34" charset="0"/>
                <a:ea typeface="Barlow Bold" pitchFamily="34" charset="-122"/>
                <a:cs typeface="Barlow Bold" pitchFamily="34" charset="-120"/>
              </a:rPr>
              <a:t>Power BI Desktop</a:t>
            </a:r>
            <a:endParaRPr lang="en-US" sz="1600" dirty="0"/>
          </a:p>
        </p:txBody>
      </p:sp>
      <p:sp>
        <p:nvSpPr>
          <p:cNvPr id="6" name="Text 2"/>
          <p:cNvSpPr/>
          <p:nvPr/>
        </p:nvSpPr>
        <p:spPr>
          <a:xfrm>
            <a:off x="1587103" y="1967032"/>
            <a:ext cx="6922056" cy="507683"/>
          </a:xfrm>
          <a:prstGeom prst="rect">
            <a:avLst/>
          </a:prstGeom>
          <a:noFill/>
          <a:ln/>
        </p:spPr>
        <p:txBody>
          <a:bodyPr wrap="squar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Primary visualization and analytics platform for creating interactive dashboards with advanced DAX calculations and custom visualizations.</a:t>
            </a:r>
            <a:endParaRPr lang="en-US" sz="1200" dirty="0"/>
          </a:p>
        </p:txBody>
      </p:sp>
      <p:pic>
        <p:nvPicPr>
          <p:cNvPr id="7" name="Image 2" descr="preencoded.png">    </p:cNvPr>
          <p:cNvPicPr>
            <a:picLocks noChangeAspect="1"/>
          </p:cNvPicPr>
          <p:nvPr/>
        </p:nvPicPr>
        <p:blipFill>
          <a:blip r:embed="rId3"/>
          <a:stretch>
            <a:fillRect/>
          </a:stretch>
        </p:blipFill>
        <p:spPr>
          <a:xfrm>
            <a:off x="634841" y="2633424"/>
            <a:ext cx="793552" cy="1181219"/>
          </a:xfrm>
          <a:prstGeom prst="rect">
            <a:avLst/>
          </a:prstGeom>
        </p:spPr>
      </p:pic>
      <p:sp>
        <p:nvSpPr>
          <p:cNvPr id="8" name="Text 3"/>
          <p:cNvSpPr/>
          <p:nvPr/>
        </p:nvSpPr>
        <p:spPr>
          <a:xfrm>
            <a:off x="1587103" y="2792135"/>
            <a:ext cx="2088356" cy="260985"/>
          </a:xfrm>
          <a:prstGeom prst="rect">
            <a:avLst/>
          </a:prstGeom>
          <a:noFill/>
          <a:ln/>
        </p:spPr>
        <p:txBody>
          <a:bodyPr wrap="none" lIns="0" tIns="0" rIns="0" bIns="0" rtlCol="0" anchor="t"/>
          <a:lstStyle/>
          <a:p>
            <a:pPr algn="l" indent="0" marL="0">
              <a:lnSpc>
                <a:spcPts val="2050"/>
              </a:lnSpc>
              <a:buNone/>
            </a:pPr>
            <a:r>
              <a:rPr lang="en-US" sz="1600" b="1" dirty="0">
                <a:solidFill>
                  <a:srgbClr val="384653"/>
                </a:solidFill>
                <a:latin typeface="Barlow Bold" pitchFamily="34" charset="0"/>
                <a:ea typeface="Barlow Bold" pitchFamily="34" charset="-122"/>
                <a:cs typeface="Barlow Bold" pitchFamily="34" charset="-120"/>
              </a:rPr>
              <a:t>Data Sources</a:t>
            </a:r>
            <a:endParaRPr lang="en-US" sz="1600" dirty="0"/>
          </a:p>
        </p:txBody>
      </p:sp>
      <p:sp>
        <p:nvSpPr>
          <p:cNvPr id="9" name="Text 4"/>
          <p:cNvSpPr/>
          <p:nvPr/>
        </p:nvSpPr>
        <p:spPr>
          <a:xfrm>
            <a:off x="1587103" y="3148251"/>
            <a:ext cx="6922056" cy="507683"/>
          </a:xfrm>
          <a:prstGeom prst="rect">
            <a:avLst/>
          </a:prstGeom>
          <a:noFill/>
          <a:ln/>
        </p:spPr>
        <p:txBody>
          <a:bodyPr wrap="squar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Excel and CSV datasets containing transaction records, imported and transformed using Power Query for optimal performance.</a:t>
            </a:r>
            <a:endParaRPr lang="en-US" sz="1200" dirty="0"/>
          </a:p>
        </p:txBody>
      </p:sp>
      <p:pic>
        <p:nvPicPr>
          <p:cNvPr id="10" name="Image 3" descr="preencoded.png">    </p:cNvPr>
          <p:cNvPicPr>
            <a:picLocks noChangeAspect="1"/>
          </p:cNvPicPr>
          <p:nvPr/>
        </p:nvPicPr>
        <p:blipFill>
          <a:blip r:embed="rId4"/>
          <a:stretch>
            <a:fillRect/>
          </a:stretch>
        </p:blipFill>
        <p:spPr>
          <a:xfrm>
            <a:off x="634841" y="3814643"/>
            <a:ext cx="793552" cy="1181219"/>
          </a:xfrm>
          <a:prstGeom prst="rect">
            <a:avLst/>
          </a:prstGeom>
        </p:spPr>
      </p:pic>
      <p:sp>
        <p:nvSpPr>
          <p:cNvPr id="11" name="Text 5"/>
          <p:cNvSpPr/>
          <p:nvPr/>
        </p:nvSpPr>
        <p:spPr>
          <a:xfrm>
            <a:off x="1587103" y="3973354"/>
            <a:ext cx="2088356" cy="260985"/>
          </a:xfrm>
          <a:prstGeom prst="rect">
            <a:avLst/>
          </a:prstGeom>
          <a:noFill/>
          <a:ln/>
        </p:spPr>
        <p:txBody>
          <a:bodyPr wrap="none" lIns="0" tIns="0" rIns="0" bIns="0" rtlCol="0" anchor="t"/>
          <a:lstStyle/>
          <a:p>
            <a:pPr algn="l" indent="0" marL="0">
              <a:lnSpc>
                <a:spcPts val="2050"/>
              </a:lnSpc>
              <a:buNone/>
            </a:pPr>
            <a:r>
              <a:rPr lang="en-US" sz="1600" b="1" dirty="0">
                <a:solidFill>
                  <a:srgbClr val="384653"/>
                </a:solidFill>
                <a:latin typeface="Barlow Bold" pitchFamily="34" charset="0"/>
                <a:ea typeface="Barlow Bold" pitchFamily="34" charset="-122"/>
                <a:cs typeface="Barlow Bold" pitchFamily="34" charset="-120"/>
              </a:rPr>
              <a:t>Data Cleaning</a:t>
            </a:r>
            <a:endParaRPr lang="en-US" sz="1600" dirty="0"/>
          </a:p>
        </p:txBody>
      </p:sp>
      <p:sp>
        <p:nvSpPr>
          <p:cNvPr id="12" name="Text 6"/>
          <p:cNvSpPr/>
          <p:nvPr/>
        </p:nvSpPr>
        <p:spPr>
          <a:xfrm>
            <a:off x="1587103" y="4329470"/>
            <a:ext cx="6922056" cy="507683"/>
          </a:xfrm>
          <a:prstGeom prst="rect">
            <a:avLst/>
          </a:prstGeom>
          <a:noFill/>
          <a:ln/>
        </p:spPr>
        <p:txBody>
          <a:bodyPr wrap="squar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Validation, duplicate removal, null handling, and standardization of date formats and categorical variables for analytical accuracy.</a:t>
            </a:r>
            <a:endParaRPr lang="en-US" sz="1200" dirty="0"/>
          </a:p>
        </p:txBody>
      </p:sp>
      <p:pic>
        <p:nvPicPr>
          <p:cNvPr id="13" name="Image 4" descr="preencoded.png">    </p:cNvPr>
          <p:cNvPicPr>
            <a:picLocks noChangeAspect="1"/>
          </p:cNvPicPr>
          <p:nvPr/>
        </p:nvPicPr>
        <p:blipFill>
          <a:blip r:embed="rId5"/>
          <a:stretch>
            <a:fillRect/>
          </a:stretch>
        </p:blipFill>
        <p:spPr>
          <a:xfrm>
            <a:off x="634841" y="4995863"/>
            <a:ext cx="793552" cy="1181219"/>
          </a:xfrm>
          <a:prstGeom prst="rect">
            <a:avLst/>
          </a:prstGeom>
        </p:spPr>
      </p:pic>
      <p:sp>
        <p:nvSpPr>
          <p:cNvPr id="14" name="Text 7"/>
          <p:cNvSpPr/>
          <p:nvPr/>
        </p:nvSpPr>
        <p:spPr>
          <a:xfrm>
            <a:off x="1587103" y="5154573"/>
            <a:ext cx="2088356" cy="260985"/>
          </a:xfrm>
          <a:prstGeom prst="rect">
            <a:avLst/>
          </a:prstGeom>
          <a:noFill/>
          <a:ln/>
        </p:spPr>
        <p:txBody>
          <a:bodyPr wrap="none" lIns="0" tIns="0" rIns="0" bIns="0" rtlCol="0" anchor="t"/>
          <a:lstStyle/>
          <a:p>
            <a:pPr algn="l" indent="0" marL="0">
              <a:lnSpc>
                <a:spcPts val="2050"/>
              </a:lnSpc>
              <a:buNone/>
            </a:pPr>
            <a:r>
              <a:rPr lang="en-US" sz="1600" b="1" dirty="0">
                <a:solidFill>
                  <a:srgbClr val="384653"/>
                </a:solidFill>
                <a:latin typeface="Barlow Bold" pitchFamily="34" charset="0"/>
                <a:ea typeface="Barlow Bold" pitchFamily="34" charset="-122"/>
                <a:cs typeface="Barlow Bold" pitchFamily="34" charset="-120"/>
              </a:rPr>
              <a:t>Service Filtering</a:t>
            </a:r>
            <a:endParaRPr lang="en-US" sz="1600" dirty="0"/>
          </a:p>
        </p:txBody>
      </p:sp>
      <p:sp>
        <p:nvSpPr>
          <p:cNvPr id="15" name="Text 8"/>
          <p:cNvSpPr/>
          <p:nvPr/>
        </p:nvSpPr>
        <p:spPr>
          <a:xfrm>
            <a:off x="1587103" y="5510689"/>
            <a:ext cx="6922056" cy="507683"/>
          </a:xfrm>
          <a:prstGeom prst="rect">
            <a:avLst/>
          </a:prstGeom>
          <a:noFill/>
          <a:ln/>
        </p:spPr>
        <p:txBody>
          <a:bodyPr wrap="squar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Implementation of slicers and filters enabling dynamic service-wise analysis and cross-category comparisons.</a:t>
            </a:r>
            <a:endParaRPr lang="en-US" sz="1200" dirty="0"/>
          </a:p>
        </p:txBody>
      </p:sp>
      <p:sp>
        <p:nvSpPr>
          <p:cNvPr id="16" name="Shape 9"/>
          <p:cNvSpPr/>
          <p:nvPr/>
        </p:nvSpPr>
        <p:spPr>
          <a:xfrm>
            <a:off x="634841" y="6355556"/>
            <a:ext cx="7874318" cy="1181933"/>
          </a:xfrm>
          <a:prstGeom prst="roundRect">
            <a:avLst>
              <a:gd name="adj" fmla="val 20143"/>
            </a:avLst>
          </a:prstGeom>
          <a:solidFill>
            <a:srgbClr val="BEDFF3"/>
          </a:solidFill>
          <a:ln/>
        </p:spPr>
      </p:sp>
      <p:pic>
        <p:nvPicPr>
          <p:cNvPr id="17" name="Image 5" descr="preencoded.png">    </p:cNvPr>
          <p:cNvPicPr>
            <a:picLocks noChangeAspect="1"/>
          </p:cNvPicPr>
          <p:nvPr/>
        </p:nvPicPr>
        <p:blipFill>
          <a:blip r:embed="rId6"/>
          <a:stretch>
            <a:fillRect/>
          </a:stretch>
        </p:blipFill>
        <p:spPr>
          <a:xfrm>
            <a:off x="793552" y="6597848"/>
            <a:ext cx="198358" cy="158710"/>
          </a:xfrm>
          <a:prstGeom prst="rect">
            <a:avLst/>
          </a:prstGeom>
        </p:spPr>
      </p:pic>
      <p:sp>
        <p:nvSpPr>
          <p:cNvPr id="18" name="Text 10"/>
          <p:cNvSpPr/>
          <p:nvPr/>
        </p:nvSpPr>
        <p:spPr>
          <a:xfrm>
            <a:off x="1150620" y="6553914"/>
            <a:ext cx="7199828" cy="761524"/>
          </a:xfrm>
          <a:prstGeom prst="rect">
            <a:avLst/>
          </a:prstGeom>
          <a:noFill/>
          <a:ln/>
        </p:spPr>
        <p:txBody>
          <a:bodyPr wrap="square" lIns="0" tIns="0" rIns="0" bIns="0" rtlCol="0" anchor="t"/>
          <a:lstStyle/>
          <a:p>
            <a:pPr algn="l" indent="0" marL="0">
              <a:lnSpc>
                <a:spcPts val="1950"/>
              </a:lnSpc>
              <a:buNone/>
            </a:pPr>
            <a:r>
              <a:rPr lang="en-US" sz="1200" b="1" dirty="0">
                <a:solidFill>
                  <a:srgbClr val="000000"/>
                </a:solidFill>
                <a:latin typeface="Montserrat" pitchFamily="34" charset="0"/>
                <a:ea typeface="Montserrat" pitchFamily="34" charset="-122"/>
                <a:cs typeface="Montserrat" pitchFamily="34" charset="-120"/>
              </a:rPr>
              <a:t>Technical Note:</a:t>
            </a:r>
            <a:pPr algn="l" indent="0" marL="0">
              <a:lnSpc>
                <a:spcPts val="1950"/>
              </a:lnSpc>
              <a:buNone/>
            </a:pPr>
            <a:r>
              <a:rPr lang="en-US" sz="1200" dirty="0">
                <a:solidFill>
                  <a:srgbClr val="000000"/>
                </a:solidFill>
                <a:latin typeface="Montserrat" pitchFamily="34" charset="0"/>
                <a:ea typeface="Montserrat" pitchFamily="34" charset="-122"/>
                <a:cs typeface="Montserrat" pitchFamily="34" charset="-120"/>
              </a:rPr>
              <a:t> Data preparation consumed approximately 30% of project time, ensuring dashboard reliability and performance optimization through proper data modeling and relationship establishment.</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1379934" y="428982"/>
            <a:ext cx="1754386" cy="293132"/>
          </a:xfrm>
          <a:prstGeom prst="roundRect">
            <a:avLst>
              <a:gd name="adj" fmla="val 63864"/>
            </a:avLst>
          </a:prstGeom>
          <a:solidFill>
            <a:srgbClr val="D4E9F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73518" y="513159"/>
            <a:ext cx="124778" cy="124778"/>
          </a:xfrm>
          <a:prstGeom prst="rect">
            <a:avLst/>
          </a:prstGeom>
        </p:spPr>
      </p:pic>
      <p:sp>
        <p:nvSpPr>
          <p:cNvPr id="4" name="Text 1"/>
          <p:cNvSpPr/>
          <p:nvPr/>
        </p:nvSpPr>
        <p:spPr>
          <a:xfrm>
            <a:off x="1660684" y="475774"/>
            <a:ext cx="1380053" cy="199549"/>
          </a:xfrm>
          <a:prstGeom prst="rect">
            <a:avLst/>
          </a:prstGeom>
          <a:noFill/>
          <a:ln/>
        </p:spPr>
        <p:txBody>
          <a:bodyPr wrap="non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DASHBOARD DESIGN</a:t>
            </a:r>
            <a:endParaRPr lang="en-US" sz="950" dirty="0"/>
          </a:p>
        </p:txBody>
      </p:sp>
      <p:sp>
        <p:nvSpPr>
          <p:cNvPr id="5" name="Text 2"/>
          <p:cNvSpPr/>
          <p:nvPr/>
        </p:nvSpPr>
        <p:spPr>
          <a:xfrm>
            <a:off x="1379934" y="784503"/>
            <a:ext cx="6439733" cy="513159"/>
          </a:xfrm>
          <a:prstGeom prst="rect">
            <a:avLst/>
          </a:prstGeom>
          <a:noFill/>
          <a:ln/>
        </p:spPr>
        <p:txBody>
          <a:bodyPr wrap="none" lIns="0" tIns="0" rIns="0" bIns="0" rtlCol="0" anchor="t"/>
          <a:lstStyle/>
          <a:p>
            <a:pPr algn="l" indent="0" marL="0">
              <a:lnSpc>
                <a:spcPts val="4000"/>
              </a:lnSpc>
              <a:buNone/>
            </a:pPr>
            <a:r>
              <a:rPr lang="en-US" sz="3200" b="1" dirty="0">
                <a:solidFill>
                  <a:srgbClr val="2E3C4E"/>
                </a:solidFill>
                <a:latin typeface="Barlow Bold" pitchFamily="34" charset="0"/>
                <a:ea typeface="Barlow Bold" pitchFamily="34" charset="-122"/>
                <a:cs typeface="Barlow Bold" pitchFamily="34" charset="-120"/>
              </a:rPr>
              <a:t>Interactive Dashboard Architecture</a:t>
            </a:r>
            <a:endParaRPr lang="en-US" sz="3200" dirty="0"/>
          </a:p>
        </p:txBody>
      </p:sp>
      <p:sp>
        <p:nvSpPr>
          <p:cNvPr id="6" name="Text 3"/>
          <p:cNvSpPr/>
          <p:nvPr/>
        </p:nvSpPr>
        <p:spPr>
          <a:xfrm>
            <a:off x="1379934" y="1671995"/>
            <a:ext cx="6970038" cy="748665"/>
          </a:xfrm>
          <a:prstGeom prst="rect">
            <a:avLst/>
          </a:prstGeom>
          <a:noFill/>
          <a:ln/>
        </p:spPr>
        <p:txBody>
          <a:bodyPr wrap="squar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The Power BI dashboard consists of five interconnected pages, each designed with consistent branding and intuitive navigation. The purple and white color scheme reflects PhonePe's brand identity while maintaining professional readability.</a:t>
            </a:r>
            <a:endParaRPr lang="en-US" sz="1200" dirty="0"/>
          </a:p>
        </p:txBody>
      </p:sp>
      <p:sp>
        <p:nvSpPr>
          <p:cNvPr id="7" name="Text 4"/>
          <p:cNvSpPr/>
          <p:nvPr/>
        </p:nvSpPr>
        <p:spPr>
          <a:xfrm>
            <a:off x="1379934" y="2576632"/>
            <a:ext cx="2463165" cy="307896"/>
          </a:xfrm>
          <a:prstGeom prst="rect">
            <a:avLst/>
          </a:prstGeom>
          <a:noFill/>
          <a:ln/>
        </p:spPr>
        <p:txBody>
          <a:bodyPr wrap="none" lIns="0" tIns="0" rIns="0" bIns="0" rtlCol="0" anchor="t"/>
          <a:lstStyle/>
          <a:p>
            <a:pPr algn="l" indent="0" marL="0">
              <a:lnSpc>
                <a:spcPts val="2400"/>
              </a:lnSpc>
              <a:buNone/>
            </a:pPr>
            <a:r>
              <a:rPr lang="en-US" sz="1900" b="1" dirty="0">
                <a:solidFill>
                  <a:srgbClr val="2E3C4E"/>
                </a:solidFill>
                <a:latin typeface="Barlow Bold" pitchFamily="34" charset="0"/>
                <a:ea typeface="Barlow Bold" pitchFamily="34" charset="-122"/>
                <a:cs typeface="Barlow Bold" pitchFamily="34" charset="-120"/>
              </a:rPr>
              <a:t>Design Principles</a:t>
            </a:r>
            <a:endParaRPr lang="en-US" sz="1900" dirty="0"/>
          </a:p>
        </p:txBody>
      </p:sp>
      <p:sp>
        <p:nvSpPr>
          <p:cNvPr id="8" name="Text 5"/>
          <p:cNvSpPr/>
          <p:nvPr/>
        </p:nvSpPr>
        <p:spPr>
          <a:xfrm>
            <a:off x="1379934" y="3040499"/>
            <a:ext cx="6970038" cy="249555"/>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384653"/>
                </a:solidFill>
                <a:latin typeface="Montserrat" pitchFamily="34" charset="0"/>
                <a:ea typeface="Montserrat" pitchFamily="34" charset="-122"/>
                <a:cs typeface="Montserrat" pitchFamily="34" charset="-120"/>
              </a:rPr>
              <a:t>Consistent Layout:</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 Uniform header, navigation, and KPI placement across all pages</a:t>
            </a:r>
            <a:endParaRPr lang="en-US" sz="1200" dirty="0"/>
          </a:p>
        </p:txBody>
      </p:sp>
      <p:sp>
        <p:nvSpPr>
          <p:cNvPr id="9" name="Text 6"/>
          <p:cNvSpPr/>
          <p:nvPr/>
        </p:nvSpPr>
        <p:spPr>
          <a:xfrm>
            <a:off x="1379934" y="3344585"/>
            <a:ext cx="6970038" cy="249555"/>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384653"/>
                </a:solidFill>
                <a:latin typeface="Montserrat" pitchFamily="34" charset="0"/>
                <a:ea typeface="Montserrat" pitchFamily="34" charset="-122"/>
                <a:cs typeface="Montserrat" pitchFamily="34" charset="-120"/>
              </a:rPr>
              <a:t>Brand Alignment:</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 PhonePe-inspired purple palette with strategic white space</a:t>
            </a:r>
            <a:endParaRPr lang="en-US" sz="1200" dirty="0"/>
          </a:p>
        </p:txBody>
      </p:sp>
      <p:sp>
        <p:nvSpPr>
          <p:cNvPr id="10" name="Text 7"/>
          <p:cNvSpPr/>
          <p:nvPr/>
        </p:nvSpPr>
        <p:spPr>
          <a:xfrm>
            <a:off x="1379934" y="3648670"/>
            <a:ext cx="6970038" cy="499110"/>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384653"/>
                </a:solidFill>
                <a:latin typeface="Montserrat" pitchFamily="34" charset="0"/>
                <a:ea typeface="Montserrat" pitchFamily="34" charset="-122"/>
                <a:cs typeface="Montserrat" pitchFamily="34" charset="-120"/>
              </a:rPr>
              <a:t>Interactive Elements:</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 Navigation buttons, date slicers, and service filters on every page</a:t>
            </a:r>
            <a:endParaRPr lang="en-US" sz="1200" dirty="0"/>
          </a:p>
        </p:txBody>
      </p:sp>
      <p:sp>
        <p:nvSpPr>
          <p:cNvPr id="11" name="Text 8"/>
          <p:cNvSpPr/>
          <p:nvPr/>
        </p:nvSpPr>
        <p:spPr>
          <a:xfrm>
            <a:off x="1379934" y="4202311"/>
            <a:ext cx="6970038" cy="249555"/>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384653"/>
                </a:solidFill>
                <a:latin typeface="Montserrat" pitchFamily="34" charset="0"/>
                <a:ea typeface="Montserrat" pitchFamily="34" charset="-122"/>
                <a:cs typeface="Montserrat" pitchFamily="34" charset="-120"/>
              </a:rPr>
              <a:t>Visual Hierarchy:</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 Key metrics prominently displayed with supporting details below</a:t>
            </a:r>
            <a:endParaRPr lang="en-US" sz="1200" dirty="0"/>
          </a:p>
        </p:txBody>
      </p:sp>
      <p:sp>
        <p:nvSpPr>
          <p:cNvPr id="12" name="Text 9"/>
          <p:cNvSpPr/>
          <p:nvPr/>
        </p:nvSpPr>
        <p:spPr>
          <a:xfrm>
            <a:off x="1379934" y="4506397"/>
            <a:ext cx="6970038" cy="249555"/>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384653"/>
                </a:solidFill>
                <a:latin typeface="Montserrat" pitchFamily="34" charset="0"/>
                <a:ea typeface="Montserrat" pitchFamily="34" charset="-122"/>
                <a:cs typeface="Montserrat" pitchFamily="34" charset="-120"/>
              </a:rPr>
              <a:t>Responsive Design:</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 Optimized for both desktop viewing and presentation mode</a:t>
            </a:r>
            <a:endParaRPr lang="en-US" sz="1200" dirty="0"/>
          </a:p>
        </p:txBody>
      </p:sp>
      <p:sp>
        <p:nvSpPr>
          <p:cNvPr id="13" name="Shape 10"/>
          <p:cNvSpPr/>
          <p:nvPr/>
        </p:nvSpPr>
        <p:spPr>
          <a:xfrm>
            <a:off x="8738116" y="1941076"/>
            <a:ext cx="4519851" cy="825341"/>
          </a:xfrm>
          <a:prstGeom prst="roundRect">
            <a:avLst>
              <a:gd name="adj" fmla="val 13295"/>
            </a:avLst>
          </a:prstGeom>
          <a:solidFill>
            <a:srgbClr val="FFFFFF"/>
          </a:solidFill>
          <a:ln/>
        </p:spPr>
      </p:sp>
      <p:pic>
        <p:nvPicPr>
          <p:cNvPr id="14" name="Image 1" descr="preencoded.png">    </p:cNvPr>
          <p:cNvPicPr>
            <a:picLocks noChangeAspect="1"/>
          </p:cNvPicPr>
          <p:nvPr/>
        </p:nvPicPr>
        <p:blipFill>
          <a:blip r:embed="rId3"/>
          <a:stretch>
            <a:fillRect/>
          </a:stretch>
        </p:blipFill>
        <p:spPr>
          <a:xfrm>
            <a:off x="8738116" y="1918216"/>
            <a:ext cx="4519851" cy="91440"/>
          </a:xfrm>
          <a:prstGeom prst="rect">
            <a:avLst/>
          </a:prstGeom>
        </p:spPr>
      </p:pic>
      <p:pic>
        <p:nvPicPr>
          <p:cNvPr id="15" name="Image 2" descr="preencoded.png">    </p:cNvPr>
          <p:cNvPicPr>
            <a:picLocks noChangeAspect="1"/>
          </p:cNvPicPr>
          <p:nvPr/>
        </p:nvPicPr>
        <p:blipFill>
          <a:blip r:embed="rId4"/>
          <a:stretch>
            <a:fillRect/>
          </a:stretch>
        </p:blipFill>
        <p:spPr>
          <a:xfrm>
            <a:off x="10764083" y="1707118"/>
            <a:ext cx="467916" cy="467916"/>
          </a:xfrm>
          <a:prstGeom prst="rect">
            <a:avLst/>
          </a:prstGeom>
        </p:spPr>
      </p:pic>
      <p:sp>
        <p:nvSpPr>
          <p:cNvPr id="16" name="Text 11"/>
          <p:cNvSpPr/>
          <p:nvPr/>
        </p:nvSpPr>
        <p:spPr>
          <a:xfrm>
            <a:off x="10904458" y="1824038"/>
            <a:ext cx="187166" cy="233958"/>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Barlow Bold" pitchFamily="34" charset="0"/>
                <a:ea typeface="Barlow Bold" pitchFamily="34" charset="-122"/>
                <a:cs typeface="Barlow Bold" pitchFamily="34" charset="-120"/>
              </a:rPr>
              <a:t>1</a:t>
            </a:r>
            <a:endParaRPr lang="en-US" sz="1450" dirty="0"/>
          </a:p>
        </p:txBody>
      </p:sp>
      <p:sp>
        <p:nvSpPr>
          <p:cNvPr id="17" name="Text 12"/>
          <p:cNvSpPr/>
          <p:nvPr/>
        </p:nvSpPr>
        <p:spPr>
          <a:xfrm>
            <a:off x="8916948" y="2331006"/>
            <a:ext cx="2052637" cy="256580"/>
          </a:xfrm>
          <a:prstGeom prst="rect">
            <a:avLst/>
          </a:prstGeom>
          <a:noFill/>
          <a:ln/>
        </p:spPr>
        <p:txBody>
          <a:bodyPr wrap="none" lIns="0" tIns="0" rIns="0" bIns="0" rtlCol="0" anchor="t"/>
          <a:lstStyle/>
          <a:p>
            <a:pPr algn="l" indent="0" marL="0">
              <a:lnSpc>
                <a:spcPts val="2000"/>
              </a:lnSpc>
              <a:buNone/>
            </a:pPr>
            <a:r>
              <a:rPr lang="en-US" sz="1600" b="1" dirty="0">
                <a:solidFill>
                  <a:srgbClr val="384653"/>
                </a:solidFill>
                <a:latin typeface="Barlow Bold" pitchFamily="34" charset="0"/>
                <a:ea typeface="Barlow Bold" pitchFamily="34" charset="-122"/>
                <a:cs typeface="Barlow Bold" pitchFamily="34" charset="-120"/>
              </a:rPr>
              <a:t>Home Summary</a:t>
            </a:r>
            <a:endParaRPr lang="en-US" sz="1600" dirty="0"/>
          </a:p>
        </p:txBody>
      </p:sp>
      <p:sp>
        <p:nvSpPr>
          <p:cNvPr id="18" name="Shape 13"/>
          <p:cNvSpPr/>
          <p:nvPr/>
        </p:nvSpPr>
        <p:spPr>
          <a:xfrm>
            <a:off x="8738116" y="3156347"/>
            <a:ext cx="4519851" cy="825341"/>
          </a:xfrm>
          <a:prstGeom prst="roundRect">
            <a:avLst>
              <a:gd name="adj" fmla="val 13295"/>
            </a:avLst>
          </a:prstGeom>
          <a:solidFill>
            <a:srgbClr val="FFFFFF"/>
          </a:solidFill>
          <a:ln/>
        </p:spPr>
      </p:sp>
      <p:pic>
        <p:nvPicPr>
          <p:cNvPr id="19" name="Image 3" descr="preencoded.png">    </p:cNvPr>
          <p:cNvPicPr>
            <a:picLocks noChangeAspect="1"/>
          </p:cNvPicPr>
          <p:nvPr/>
        </p:nvPicPr>
        <p:blipFill>
          <a:blip r:embed="rId5"/>
          <a:stretch>
            <a:fillRect/>
          </a:stretch>
        </p:blipFill>
        <p:spPr>
          <a:xfrm>
            <a:off x="8738116" y="3133487"/>
            <a:ext cx="4519851" cy="91440"/>
          </a:xfrm>
          <a:prstGeom prst="rect">
            <a:avLst/>
          </a:prstGeom>
        </p:spPr>
      </p:pic>
      <p:pic>
        <p:nvPicPr>
          <p:cNvPr id="20" name="Image 4" descr="preencoded.png">    </p:cNvPr>
          <p:cNvPicPr>
            <a:picLocks noChangeAspect="1"/>
          </p:cNvPicPr>
          <p:nvPr/>
        </p:nvPicPr>
        <p:blipFill>
          <a:blip r:embed="rId6"/>
          <a:stretch>
            <a:fillRect/>
          </a:stretch>
        </p:blipFill>
        <p:spPr>
          <a:xfrm>
            <a:off x="10764083" y="2922389"/>
            <a:ext cx="467916" cy="467916"/>
          </a:xfrm>
          <a:prstGeom prst="rect">
            <a:avLst/>
          </a:prstGeom>
        </p:spPr>
      </p:pic>
      <p:sp>
        <p:nvSpPr>
          <p:cNvPr id="21" name="Text 14"/>
          <p:cNvSpPr/>
          <p:nvPr/>
        </p:nvSpPr>
        <p:spPr>
          <a:xfrm>
            <a:off x="10904458" y="3039308"/>
            <a:ext cx="187166" cy="233958"/>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Barlow Bold" pitchFamily="34" charset="0"/>
                <a:ea typeface="Barlow Bold" pitchFamily="34" charset="-122"/>
                <a:cs typeface="Barlow Bold" pitchFamily="34" charset="-120"/>
              </a:rPr>
              <a:t>2</a:t>
            </a:r>
            <a:endParaRPr lang="en-US" sz="1450" dirty="0"/>
          </a:p>
        </p:txBody>
      </p:sp>
      <p:sp>
        <p:nvSpPr>
          <p:cNvPr id="22" name="Text 15"/>
          <p:cNvSpPr/>
          <p:nvPr/>
        </p:nvSpPr>
        <p:spPr>
          <a:xfrm>
            <a:off x="8916948" y="3546277"/>
            <a:ext cx="2052637" cy="256580"/>
          </a:xfrm>
          <a:prstGeom prst="rect">
            <a:avLst/>
          </a:prstGeom>
          <a:noFill/>
          <a:ln/>
        </p:spPr>
        <p:txBody>
          <a:bodyPr wrap="none" lIns="0" tIns="0" rIns="0" bIns="0" rtlCol="0" anchor="t"/>
          <a:lstStyle/>
          <a:p>
            <a:pPr algn="l" indent="0" marL="0">
              <a:lnSpc>
                <a:spcPts val="2000"/>
              </a:lnSpc>
              <a:buNone/>
            </a:pPr>
            <a:r>
              <a:rPr lang="en-US" sz="1600" b="1" dirty="0">
                <a:solidFill>
                  <a:srgbClr val="384653"/>
                </a:solidFill>
                <a:latin typeface="Barlow Bold" pitchFamily="34" charset="0"/>
                <a:ea typeface="Barlow Bold" pitchFamily="34" charset="-122"/>
                <a:cs typeface="Barlow Bold" pitchFamily="34" charset="-120"/>
              </a:rPr>
              <a:t>Failed Transactions</a:t>
            </a:r>
            <a:endParaRPr lang="en-US" sz="1600" dirty="0"/>
          </a:p>
        </p:txBody>
      </p:sp>
      <p:sp>
        <p:nvSpPr>
          <p:cNvPr id="23" name="Shape 16"/>
          <p:cNvSpPr/>
          <p:nvPr/>
        </p:nvSpPr>
        <p:spPr>
          <a:xfrm>
            <a:off x="8738116" y="4371618"/>
            <a:ext cx="4519851" cy="825341"/>
          </a:xfrm>
          <a:prstGeom prst="roundRect">
            <a:avLst>
              <a:gd name="adj" fmla="val 13295"/>
            </a:avLst>
          </a:prstGeom>
          <a:solidFill>
            <a:srgbClr val="FFFFFF"/>
          </a:solidFill>
          <a:ln/>
        </p:spPr>
      </p:sp>
      <p:pic>
        <p:nvPicPr>
          <p:cNvPr id="24" name="Image 5" descr="preencoded.png">    </p:cNvPr>
          <p:cNvPicPr>
            <a:picLocks noChangeAspect="1"/>
          </p:cNvPicPr>
          <p:nvPr/>
        </p:nvPicPr>
        <p:blipFill>
          <a:blip r:embed="rId7"/>
          <a:stretch>
            <a:fillRect/>
          </a:stretch>
        </p:blipFill>
        <p:spPr>
          <a:xfrm>
            <a:off x="8738116" y="4348758"/>
            <a:ext cx="4519851" cy="91440"/>
          </a:xfrm>
          <a:prstGeom prst="rect">
            <a:avLst/>
          </a:prstGeom>
        </p:spPr>
      </p:pic>
      <p:pic>
        <p:nvPicPr>
          <p:cNvPr id="25" name="Image 6" descr="preencoded.png">    </p:cNvPr>
          <p:cNvPicPr>
            <a:picLocks noChangeAspect="1"/>
          </p:cNvPicPr>
          <p:nvPr/>
        </p:nvPicPr>
        <p:blipFill>
          <a:blip r:embed="rId8"/>
          <a:stretch>
            <a:fillRect/>
          </a:stretch>
        </p:blipFill>
        <p:spPr>
          <a:xfrm>
            <a:off x="10764083" y="4137660"/>
            <a:ext cx="467916" cy="467916"/>
          </a:xfrm>
          <a:prstGeom prst="rect">
            <a:avLst/>
          </a:prstGeom>
        </p:spPr>
      </p:pic>
      <p:sp>
        <p:nvSpPr>
          <p:cNvPr id="26" name="Text 17"/>
          <p:cNvSpPr/>
          <p:nvPr/>
        </p:nvSpPr>
        <p:spPr>
          <a:xfrm>
            <a:off x="10904458" y="4254579"/>
            <a:ext cx="187166" cy="233958"/>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Barlow Bold" pitchFamily="34" charset="0"/>
                <a:ea typeface="Barlow Bold" pitchFamily="34" charset="-122"/>
                <a:cs typeface="Barlow Bold" pitchFamily="34" charset="-120"/>
              </a:rPr>
              <a:t>3</a:t>
            </a:r>
            <a:endParaRPr lang="en-US" sz="1450" dirty="0"/>
          </a:p>
        </p:txBody>
      </p:sp>
      <p:sp>
        <p:nvSpPr>
          <p:cNvPr id="27" name="Text 18"/>
          <p:cNvSpPr/>
          <p:nvPr/>
        </p:nvSpPr>
        <p:spPr>
          <a:xfrm>
            <a:off x="8916948" y="4761548"/>
            <a:ext cx="2052637" cy="256580"/>
          </a:xfrm>
          <a:prstGeom prst="rect">
            <a:avLst/>
          </a:prstGeom>
          <a:noFill/>
          <a:ln/>
        </p:spPr>
        <p:txBody>
          <a:bodyPr wrap="none" lIns="0" tIns="0" rIns="0" bIns="0" rtlCol="0" anchor="t"/>
          <a:lstStyle/>
          <a:p>
            <a:pPr algn="l" indent="0" marL="0">
              <a:lnSpc>
                <a:spcPts val="2000"/>
              </a:lnSpc>
              <a:buNone/>
            </a:pPr>
            <a:r>
              <a:rPr lang="en-US" sz="1600" b="1" dirty="0">
                <a:solidFill>
                  <a:srgbClr val="384653"/>
                </a:solidFill>
                <a:latin typeface="Barlow Bold" pitchFamily="34" charset="0"/>
                <a:ea typeface="Barlow Bold" pitchFamily="34" charset="-122"/>
                <a:cs typeface="Barlow Bold" pitchFamily="34" charset="-120"/>
              </a:rPr>
              <a:t>Insurance Analysis</a:t>
            </a:r>
            <a:endParaRPr lang="en-US" sz="1600" dirty="0"/>
          </a:p>
        </p:txBody>
      </p:sp>
      <p:sp>
        <p:nvSpPr>
          <p:cNvPr id="28" name="Shape 19"/>
          <p:cNvSpPr/>
          <p:nvPr/>
        </p:nvSpPr>
        <p:spPr>
          <a:xfrm>
            <a:off x="8738116" y="5586889"/>
            <a:ext cx="4519851" cy="825341"/>
          </a:xfrm>
          <a:prstGeom prst="roundRect">
            <a:avLst>
              <a:gd name="adj" fmla="val 13295"/>
            </a:avLst>
          </a:prstGeom>
          <a:solidFill>
            <a:srgbClr val="FFFFFF"/>
          </a:solidFill>
          <a:ln/>
        </p:spPr>
      </p:sp>
      <p:pic>
        <p:nvPicPr>
          <p:cNvPr id="29" name="Image 7" descr="preencoded.png">    </p:cNvPr>
          <p:cNvPicPr>
            <a:picLocks noChangeAspect="1"/>
          </p:cNvPicPr>
          <p:nvPr/>
        </p:nvPicPr>
        <p:blipFill>
          <a:blip r:embed="rId9"/>
          <a:stretch>
            <a:fillRect/>
          </a:stretch>
        </p:blipFill>
        <p:spPr>
          <a:xfrm>
            <a:off x="8738116" y="5564029"/>
            <a:ext cx="4519851" cy="91440"/>
          </a:xfrm>
          <a:prstGeom prst="rect">
            <a:avLst/>
          </a:prstGeom>
        </p:spPr>
      </p:pic>
      <p:pic>
        <p:nvPicPr>
          <p:cNvPr id="30" name="Image 8" descr="preencoded.png">    </p:cNvPr>
          <p:cNvPicPr>
            <a:picLocks noChangeAspect="1"/>
          </p:cNvPicPr>
          <p:nvPr/>
        </p:nvPicPr>
        <p:blipFill>
          <a:blip r:embed="rId10"/>
          <a:stretch>
            <a:fillRect/>
          </a:stretch>
        </p:blipFill>
        <p:spPr>
          <a:xfrm>
            <a:off x="10764083" y="5352931"/>
            <a:ext cx="467916" cy="467916"/>
          </a:xfrm>
          <a:prstGeom prst="rect">
            <a:avLst/>
          </a:prstGeom>
        </p:spPr>
      </p:pic>
      <p:sp>
        <p:nvSpPr>
          <p:cNvPr id="31" name="Text 20"/>
          <p:cNvSpPr/>
          <p:nvPr/>
        </p:nvSpPr>
        <p:spPr>
          <a:xfrm>
            <a:off x="10904458" y="5469850"/>
            <a:ext cx="187166" cy="233958"/>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Barlow Bold" pitchFamily="34" charset="0"/>
                <a:ea typeface="Barlow Bold" pitchFamily="34" charset="-122"/>
                <a:cs typeface="Barlow Bold" pitchFamily="34" charset="-120"/>
              </a:rPr>
              <a:t>4</a:t>
            </a:r>
            <a:endParaRPr lang="en-US" sz="1450" dirty="0"/>
          </a:p>
        </p:txBody>
      </p:sp>
      <p:sp>
        <p:nvSpPr>
          <p:cNvPr id="32" name="Text 21"/>
          <p:cNvSpPr/>
          <p:nvPr/>
        </p:nvSpPr>
        <p:spPr>
          <a:xfrm>
            <a:off x="8916948" y="5976818"/>
            <a:ext cx="2052637" cy="256580"/>
          </a:xfrm>
          <a:prstGeom prst="rect">
            <a:avLst/>
          </a:prstGeom>
          <a:noFill/>
          <a:ln/>
        </p:spPr>
        <p:txBody>
          <a:bodyPr wrap="none" lIns="0" tIns="0" rIns="0" bIns="0" rtlCol="0" anchor="t"/>
          <a:lstStyle/>
          <a:p>
            <a:pPr algn="l" indent="0" marL="0">
              <a:lnSpc>
                <a:spcPts val="2000"/>
              </a:lnSpc>
              <a:buNone/>
            </a:pPr>
            <a:r>
              <a:rPr lang="en-US" sz="1600" b="1" dirty="0">
                <a:solidFill>
                  <a:srgbClr val="384653"/>
                </a:solidFill>
                <a:latin typeface="Barlow Bold" pitchFamily="34" charset="0"/>
                <a:ea typeface="Barlow Bold" pitchFamily="34" charset="-122"/>
                <a:cs typeface="Barlow Bold" pitchFamily="34" charset="-120"/>
              </a:rPr>
              <a:t>Loans &amp; Recharges</a:t>
            </a:r>
            <a:endParaRPr lang="en-US" sz="1600" dirty="0"/>
          </a:p>
        </p:txBody>
      </p:sp>
      <p:sp>
        <p:nvSpPr>
          <p:cNvPr id="33" name="Shape 22"/>
          <p:cNvSpPr/>
          <p:nvPr/>
        </p:nvSpPr>
        <p:spPr>
          <a:xfrm>
            <a:off x="8738116" y="6802160"/>
            <a:ext cx="4519851" cy="825341"/>
          </a:xfrm>
          <a:prstGeom prst="roundRect">
            <a:avLst>
              <a:gd name="adj" fmla="val 13295"/>
            </a:avLst>
          </a:prstGeom>
          <a:solidFill>
            <a:srgbClr val="FFFFFF"/>
          </a:solidFill>
          <a:ln/>
        </p:spPr>
      </p:sp>
      <p:pic>
        <p:nvPicPr>
          <p:cNvPr id="34" name="Image 9" descr="preencoded.png">    </p:cNvPr>
          <p:cNvPicPr>
            <a:picLocks noChangeAspect="1"/>
          </p:cNvPicPr>
          <p:nvPr/>
        </p:nvPicPr>
        <p:blipFill>
          <a:blip r:embed="rId11"/>
          <a:stretch>
            <a:fillRect/>
          </a:stretch>
        </p:blipFill>
        <p:spPr>
          <a:xfrm>
            <a:off x="8738116" y="6779300"/>
            <a:ext cx="4519851" cy="91440"/>
          </a:xfrm>
          <a:prstGeom prst="rect">
            <a:avLst/>
          </a:prstGeom>
        </p:spPr>
      </p:pic>
      <p:pic>
        <p:nvPicPr>
          <p:cNvPr id="35" name="Image 10" descr="preencoded.png">    </p:cNvPr>
          <p:cNvPicPr>
            <a:picLocks noChangeAspect="1"/>
          </p:cNvPicPr>
          <p:nvPr/>
        </p:nvPicPr>
        <p:blipFill>
          <a:blip r:embed="rId12"/>
          <a:stretch>
            <a:fillRect/>
          </a:stretch>
        </p:blipFill>
        <p:spPr>
          <a:xfrm>
            <a:off x="10764083" y="6568202"/>
            <a:ext cx="467916" cy="467916"/>
          </a:xfrm>
          <a:prstGeom prst="rect">
            <a:avLst/>
          </a:prstGeom>
        </p:spPr>
      </p:pic>
      <p:sp>
        <p:nvSpPr>
          <p:cNvPr id="36" name="Text 23"/>
          <p:cNvSpPr/>
          <p:nvPr/>
        </p:nvSpPr>
        <p:spPr>
          <a:xfrm>
            <a:off x="10904458" y="6685121"/>
            <a:ext cx="187166" cy="233958"/>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Barlow Bold" pitchFamily="34" charset="0"/>
                <a:ea typeface="Barlow Bold" pitchFamily="34" charset="-122"/>
                <a:cs typeface="Barlow Bold" pitchFamily="34" charset="-120"/>
              </a:rPr>
              <a:t>5</a:t>
            </a:r>
            <a:endParaRPr lang="en-US" sz="1450" dirty="0"/>
          </a:p>
        </p:txBody>
      </p:sp>
      <p:sp>
        <p:nvSpPr>
          <p:cNvPr id="37" name="Text 24"/>
          <p:cNvSpPr/>
          <p:nvPr/>
        </p:nvSpPr>
        <p:spPr>
          <a:xfrm>
            <a:off x="8916948" y="7192089"/>
            <a:ext cx="2052637" cy="256580"/>
          </a:xfrm>
          <a:prstGeom prst="rect">
            <a:avLst/>
          </a:prstGeom>
          <a:noFill/>
          <a:ln/>
        </p:spPr>
        <p:txBody>
          <a:bodyPr wrap="none" lIns="0" tIns="0" rIns="0" bIns="0" rtlCol="0" anchor="t"/>
          <a:lstStyle/>
          <a:p>
            <a:pPr algn="l" indent="0" marL="0">
              <a:lnSpc>
                <a:spcPts val="2000"/>
              </a:lnSpc>
              <a:buNone/>
            </a:pPr>
            <a:r>
              <a:rPr lang="en-US" sz="1600" b="1" dirty="0">
                <a:solidFill>
                  <a:srgbClr val="384653"/>
                </a:solidFill>
                <a:latin typeface="Barlow Bold" pitchFamily="34" charset="0"/>
                <a:ea typeface="Barlow Bold" pitchFamily="34" charset="-122"/>
                <a:cs typeface="Barlow Bold" pitchFamily="34" charset="-120"/>
              </a:rPr>
              <a:t>Money Transfers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506861" y="415528"/>
            <a:ext cx="3325892" cy="415647"/>
          </a:xfrm>
          <a:prstGeom prst="rect">
            <a:avLst/>
          </a:prstGeom>
          <a:noFill/>
          <a:ln/>
        </p:spPr>
        <p:txBody>
          <a:bodyPr wrap="none" lIns="0" tIns="0" rIns="0" bIns="0" rtlCol="0" anchor="t"/>
          <a:lstStyle/>
          <a:p>
            <a:pPr algn="l" indent="0" marL="0">
              <a:lnSpc>
                <a:spcPts val="3250"/>
              </a:lnSpc>
              <a:buNone/>
            </a:pPr>
            <a:r>
              <a:rPr lang="en-US" sz="2600" b="1" dirty="0">
                <a:solidFill>
                  <a:srgbClr val="2E3C4E"/>
                </a:solidFill>
                <a:latin typeface="Barlow Bold" pitchFamily="34" charset="0"/>
                <a:ea typeface="Barlow Bold" pitchFamily="34" charset="-122"/>
                <a:cs typeface="Barlow Bold" pitchFamily="34" charset="-120"/>
              </a:rPr>
              <a:t>Key Analysis Pages</a:t>
            </a:r>
            <a:endParaRPr lang="en-US" sz="2600" dirty="0"/>
          </a:p>
        </p:txBody>
      </p:sp>
      <p:pic>
        <p:nvPicPr>
          <p:cNvPr id="3" name="Image 0" descr="preencoded.png">    </p:cNvPr>
          <p:cNvPicPr>
            <a:picLocks noChangeAspect="1"/>
          </p:cNvPicPr>
          <p:nvPr/>
        </p:nvPicPr>
        <p:blipFill>
          <a:blip r:embed="rId1"/>
          <a:stretch>
            <a:fillRect/>
          </a:stretch>
        </p:blipFill>
        <p:spPr>
          <a:xfrm>
            <a:off x="2506861" y="1083945"/>
            <a:ext cx="2285762" cy="1412677"/>
          </a:xfrm>
          <a:prstGeom prst="rect">
            <a:avLst/>
          </a:prstGeom>
        </p:spPr>
      </p:pic>
      <p:sp>
        <p:nvSpPr>
          <p:cNvPr id="4" name="Text 1"/>
          <p:cNvSpPr/>
          <p:nvPr/>
        </p:nvSpPr>
        <p:spPr>
          <a:xfrm>
            <a:off x="2506861" y="2622947"/>
            <a:ext cx="1662946" cy="207883"/>
          </a:xfrm>
          <a:prstGeom prst="rect">
            <a:avLst/>
          </a:prstGeom>
          <a:noFill/>
          <a:ln/>
        </p:spPr>
        <p:txBody>
          <a:bodyPr wrap="none" lIns="0" tIns="0" rIns="0" bIns="0" rtlCol="0" anchor="t"/>
          <a:lstStyle/>
          <a:p>
            <a:pPr algn="l" indent="0" marL="0">
              <a:lnSpc>
                <a:spcPts val="1600"/>
              </a:lnSpc>
              <a:buNone/>
            </a:pPr>
            <a:r>
              <a:rPr lang="en-US" sz="1300" b="1" dirty="0">
                <a:solidFill>
                  <a:srgbClr val="384653"/>
                </a:solidFill>
                <a:latin typeface="Barlow Bold" pitchFamily="34" charset="0"/>
                <a:ea typeface="Barlow Bold" pitchFamily="34" charset="-122"/>
                <a:cs typeface="Barlow Bold" pitchFamily="34" charset="-120"/>
              </a:rPr>
              <a:t>Home Page Summary</a:t>
            </a:r>
            <a:endParaRPr lang="en-US" sz="1300" dirty="0"/>
          </a:p>
        </p:txBody>
      </p:sp>
      <p:sp>
        <p:nvSpPr>
          <p:cNvPr id="5" name="Text 2"/>
          <p:cNvSpPr/>
          <p:nvPr/>
        </p:nvSpPr>
        <p:spPr>
          <a:xfrm>
            <a:off x="2506861" y="2906554"/>
            <a:ext cx="2285762" cy="1416010"/>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Executive overview displaying total transactions, aggregate transaction amounts, success rates, and failure percentages. Includes trend visualizations and period-over-period comparisons for quick performance assessment.</a:t>
            </a:r>
            <a:endParaRPr lang="en-US" sz="950" dirty="0"/>
          </a:p>
        </p:txBody>
      </p:sp>
      <p:pic>
        <p:nvPicPr>
          <p:cNvPr id="6" name="Image 1" descr="preencoded.png">    </p:cNvPr>
          <p:cNvPicPr>
            <a:picLocks noChangeAspect="1"/>
          </p:cNvPicPr>
          <p:nvPr/>
        </p:nvPicPr>
        <p:blipFill>
          <a:blip r:embed="rId2"/>
          <a:stretch>
            <a:fillRect/>
          </a:stretch>
        </p:blipFill>
        <p:spPr>
          <a:xfrm>
            <a:off x="4950500" y="1083945"/>
            <a:ext cx="2285762" cy="1412677"/>
          </a:xfrm>
          <a:prstGeom prst="rect">
            <a:avLst/>
          </a:prstGeom>
        </p:spPr>
      </p:pic>
      <p:sp>
        <p:nvSpPr>
          <p:cNvPr id="7" name="Text 3"/>
          <p:cNvSpPr/>
          <p:nvPr/>
        </p:nvSpPr>
        <p:spPr>
          <a:xfrm>
            <a:off x="4950500" y="2622947"/>
            <a:ext cx="2197656" cy="207883"/>
          </a:xfrm>
          <a:prstGeom prst="rect">
            <a:avLst/>
          </a:prstGeom>
          <a:noFill/>
          <a:ln/>
        </p:spPr>
        <p:txBody>
          <a:bodyPr wrap="none" lIns="0" tIns="0" rIns="0" bIns="0" rtlCol="0" anchor="t"/>
          <a:lstStyle/>
          <a:p>
            <a:pPr algn="l" indent="0" marL="0">
              <a:lnSpc>
                <a:spcPts val="1600"/>
              </a:lnSpc>
              <a:buNone/>
            </a:pPr>
            <a:r>
              <a:rPr lang="en-US" sz="1300" b="1" dirty="0">
                <a:solidFill>
                  <a:srgbClr val="384653"/>
                </a:solidFill>
                <a:latin typeface="Barlow Bold" pitchFamily="34" charset="0"/>
                <a:ea typeface="Barlow Bold" pitchFamily="34" charset="-122"/>
                <a:cs typeface="Barlow Bold" pitchFamily="34" charset="-120"/>
              </a:rPr>
              <a:t>Failed Transactions Deep Dive</a:t>
            </a:r>
            <a:endParaRPr lang="en-US" sz="1300" dirty="0"/>
          </a:p>
        </p:txBody>
      </p:sp>
      <p:sp>
        <p:nvSpPr>
          <p:cNvPr id="8" name="Text 4"/>
          <p:cNvSpPr/>
          <p:nvPr/>
        </p:nvSpPr>
        <p:spPr>
          <a:xfrm>
            <a:off x="4950500" y="2906554"/>
            <a:ext cx="2285762" cy="1416010"/>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Comprehensive analysis of payment failures categorized by reason codes: insufficient balance, technical errors, bank declines, and timeout issues. Temporal patterns reveal peak failure times and service-specific vulnerabilities.</a:t>
            </a:r>
            <a:endParaRPr lang="en-US" sz="950" dirty="0"/>
          </a:p>
        </p:txBody>
      </p:sp>
      <p:pic>
        <p:nvPicPr>
          <p:cNvPr id="9" name="Image 2" descr="preencoded.png">    </p:cNvPr>
          <p:cNvPicPr>
            <a:picLocks noChangeAspect="1"/>
          </p:cNvPicPr>
          <p:nvPr/>
        </p:nvPicPr>
        <p:blipFill>
          <a:blip r:embed="rId3"/>
          <a:stretch>
            <a:fillRect/>
          </a:stretch>
        </p:blipFill>
        <p:spPr>
          <a:xfrm>
            <a:off x="7394138" y="1083945"/>
            <a:ext cx="2285762" cy="1412677"/>
          </a:xfrm>
          <a:prstGeom prst="rect">
            <a:avLst/>
          </a:prstGeom>
        </p:spPr>
      </p:pic>
      <p:sp>
        <p:nvSpPr>
          <p:cNvPr id="10" name="Text 5"/>
          <p:cNvSpPr/>
          <p:nvPr/>
        </p:nvSpPr>
        <p:spPr>
          <a:xfrm>
            <a:off x="7394138" y="2622947"/>
            <a:ext cx="1723787" cy="207883"/>
          </a:xfrm>
          <a:prstGeom prst="rect">
            <a:avLst/>
          </a:prstGeom>
          <a:noFill/>
          <a:ln/>
        </p:spPr>
        <p:txBody>
          <a:bodyPr wrap="none" lIns="0" tIns="0" rIns="0" bIns="0" rtlCol="0" anchor="t"/>
          <a:lstStyle/>
          <a:p>
            <a:pPr algn="l" indent="0" marL="0">
              <a:lnSpc>
                <a:spcPts val="1600"/>
              </a:lnSpc>
              <a:buNone/>
            </a:pPr>
            <a:r>
              <a:rPr lang="en-US" sz="1300" b="1" dirty="0">
                <a:solidFill>
                  <a:srgbClr val="384653"/>
                </a:solidFill>
                <a:latin typeface="Barlow Bold" pitchFamily="34" charset="0"/>
                <a:ea typeface="Barlow Bold" pitchFamily="34" charset="-122"/>
                <a:cs typeface="Barlow Bold" pitchFamily="34" charset="-120"/>
              </a:rPr>
              <a:t>Insurance Transactions</a:t>
            </a:r>
            <a:endParaRPr lang="en-US" sz="1300" dirty="0"/>
          </a:p>
        </p:txBody>
      </p:sp>
      <p:sp>
        <p:nvSpPr>
          <p:cNvPr id="11" name="Text 6"/>
          <p:cNvSpPr/>
          <p:nvPr/>
        </p:nvSpPr>
        <p:spPr>
          <a:xfrm>
            <a:off x="7394138" y="2906554"/>
            <a:ext cx="2285762" cy="1416010"/>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Dedicated page examining insurance premium payments, analyzing transaction volumes by policy type, average premium amounts, success rates, and seasonal payment patterns throughout the year.</a:t>
            </a:r>
            <a:endParaRPr lang="en-US" sz="950" dirty="0"/>
          </a:p>
        </p:txBody>
      </p:sp>
      <p:pic>
        <p:nvPicPr>
          <p:cNvPr id="12" name="Image 3" descr="preencoded.png">    </p:cNvPr>
          <p:cNvPicPr>
            <a:picLocks noChangeAspect="1"/>
          </p:cNvPicPr>
          <p:nvPr/>
        </p:nvPicPr>
        <p:blipFill>
          <a:blip r:embed="rId4"/>
          <a:stretch>
            <a:fillRect/>
          </a:stretch>
        </p:blipFill>
        <p:spPr>
          <a:xfrm>
            <a:off x="9837777" y="1083945"/>
            <a:ext cx="2285762" cy="1412677"/>
          </a:xfrm>
          <a:prstGeom prst="rect">
            <a:avLst/>
          </a:prstGeom>
        </p:spPr>
      </p:pic>
      <p:sp>
        <p:nvSpPr>
          <p:cNvPr id="13" name="Text 7"/>
          <p:cNvSpPr/>
          <p:nvPr/>
        </p:nvSpPr>
        <p:spPr>
          <a:xfrm>
            <a:off x="9837777" y="2622947"/>
            <a:ext cx="1662946" cy="207883"/>
          </a:xfrm>
          <a:prstGeom prst="rect">
            <a:avLst/>
          </a:prstGeom>
          <a:noFill/>
          <a:ln/>
        </p:spPr>
        <p:txBody>
          <a:bodyPr wrap="none" lIns="0" tIns="0" rIns="0" bIns="0" rtlCol="0" anchor="t"/>
          <a:lstStyle/>
          <a:p>
            <a:pPr algn="l" indent="0" marL="0">
              <a:lnSpc>
                <a:spcPts val="1600"/>
              </a:lnSpc>
              <a:buNone/>
            </a:pPr>
            <a:r>
              <a:rPr lang="en-US" sz="1300" b="1" dirty="0">
                <a:solidFill>
                  <a:srgbClr val="384653"/>
                </a:solidFill>
                <a:latin typeface="Barlow Bold" pitchFamily="34" charset="0"/>
                <a:ea typeface="Barlow Bold" pitchFamily="34" charset="-122"/>
                <a:cs typeface="Barlow Bold" pitchFamily="34" charset="-120"/>
              </a:rPr>
              <a:t>Loans Analysis</a:t>
            </a:r>
            <a:endParaRPr lang="en-US" sz="1300" dirty="0"/>
          </a:p>
        </p:txBody>
      </p:sp>
      <p:sp>
        <p:nvSpPr>
          <p:cNvPr id="14" name="Text 8"/>
          <p:cNvSpPr/>
          <p:nvPr/>
        </p:nvSpPr>
        <p:spPr>
          <a:xfrm>
            <a:off x="9837777" y="2906554"/>
            <a:ext cx="2285762" cy="1213723"/>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Loan transaction patterns showing disbursement amounts, approval rates, and repayment schedules. Identifies peak borrowing periods and average loan sizes across categories.</a:t>
            </a:r>
            <a:endParaRPr lang="en-US" sz="950" dirty="0"/>
          </a:p>
        </p:txBody>
      </p:sp>
      <p:pic>
        <p:nvPicPr>
          <p:cNvPr id="15" name="Image 4" descr="preencoded.png">    </p:cNvPr>
          <p:cNvPicPr>
            <a:picLocks noChangeAspect="1"/>
          </p:cNvPicPr>
          <p:nvPr/>
        </p:nvPicPr>
        <p:blipFill>
          <a:blip r:embed="rId5"/>
          <a:stretch>
            <a:fillRect/>
          </a:stretch>
        </p:blipFill>
        <p:spPr>
          <a:xfrm>
            <a:off x="2506861" y="4575334"/>
            <a:ext cx="2285762" cy="1412677"/>
          </a:xfrm>
          <a:prstGeom prst="rect">
            <a:avLst/>
          </a:prstGeom>
        </p:spPr>
      </p:pic>
      <p:sp>
        <p:nvSpPr>
          <p:cNvPr id="16" name="Text 9"/>
          <p:cNvSpPr/>
          <p:nvPr/>
        </p:nvSpPr>
        <p:spPr>
          <a:xfrm>
            <a:off x="2506861" y="6114336"/>
            <a:ext cx="1662946" cy="207883"/>
          </a:xfrm>
          <a:prstGeom prst="rect">
            <a:avLst/>
          </a:prstGeom>
          <a:noFill/>
          <a:ln/>
        </p:spPr>
        <p:txBody>
          <a:bodyPr wrap="none" lIns="0" tIns="0" rIns="0" bIns="0" rtlCol="0" anchor="t"/>
          <a:lstStyle/>
          <a:p>
            <a:pPr algn="l" indent="0" marL="0">
              <a:lnSpc>
                <a:spcPts val="1600"/>
              </a:lnSpc>
              <a:buNone/>
            </a:pPr>
            <a:r>
              <a:rPr lang="en-US" sz="1300" b="1" dirty="0">
                <a:solidFill>
                  <a:srgbClr val="384653"/>
                </a:solidFill>
                <a:latin typeface="Barlow Bold" pitchFamily="34" charset="0"/>
                <a:ea typeface="Barlow Bold" pitchFamily="34" charset="-122"/>
                <a:cs typeface="Barlow Bold" pitchFamily="34" charset="-120"/>
              </a:rPr>
              <a:t>Recharges &amp; Bills</a:t>
            </a:r>
            <a:endParaRPr lang="en-US" sz="1300" dirty="0"/>
          </a:p>
        </p:txBody>
      </p:sp>
      <p:sp>
        <p:nvSpPr>
          <p:cNvPr id="17" name="Text 10"/>
          <p:cNvSpPr/>
          <p:nvPr/>
        </p:nvSpPr>
        <p:spPr>
          <a:xfrm>
            <a:off x="2506861" y="6397943"/>
            <a:ext cx="2285762" cy="1213723"/>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High-frequency transaction analysis covering mobile recharges and utility bill payments. Tracks popular recharge denominations and bill payment categories with time-of-day transaction patterns.</a:t>
            </a:r>
            <a:endParaRPr lang="en-US" sz="950" dirty="0"/>
          </a:p>
        </p:txBody>
      </p:sp>
      <p:pic>
        <p:nvPicPr>
          <p:cNvPr id="18" name="Image 5" descr="preencoded.png">    </p:cNvPr>
          <p:cNvPicPr>
            <a:picLocks noChangeAspect="1"/>
          </p:cNvPicPr>
          <p:nvPr/>
        </p:nvPicPr>
        <p:blipFill>
          <a:blip r:embed="rId6"/>
          <a:stretch>
            <a:fillRect/>
          </a:stretch>
        </p:blipFill>
        <p:spPr>
          <a:xfrm>
            <a:off x="4950500" y="4575334"/>
            <a:ext cx="2285762" cy="1412677"/>
          </a:xfrm>
          <a:prstGeom prst="rect">
            <a:avLst/>
          </a:prstGeom>
        </p:spPr>
      </p:pic>
      <p:sp>
        <p:nvSpPr>
          <p:cNvPr id="19" name="Text 11"/>
          <p:cNvSpPr/>
          <p:nvPr/>
        </p:nvSpPr>
        <p:spPr>
          <a:xfrm>
            <a:off x="4950500" y="6114336"/>
            <a:ext cx="1662946" cy="207883"/>
          </a:xfrm>
          <a:prstGeom prst="rect">
            <a:avLst/>
          </a:prstGeom>
          <a:noFill/>
          <a:ln/>
        </p:spPr>
        <p:txBody>
          <a:bodyPr wrap="none" lIns="0" tIns="0" rIns="0" bIns="0" rtlCol="0" anchor="t"/>
          <a:lstStyle/>
          <a:p>
            <a:pPr algn="l" indent="0" marL="0">
              <a:lnSpc>
                <a:spcPts val="1600"/>
              </a:lnSpc>
              <a:buNone/>
            </a:pPr>
            <a:r>
              <a:rPr lang="en-US" sz="1300" b="1" dirty="0">
                <a:solidFill>
                  <a:srgbClr val="384653"/>
                </a:solidFill>
                <a:latin typeface="Barlow Bold" pitchFamily="34" charset="0"/>
                <a:ea typeface="Barlow Bold" pitchFamily="34" charset="-122"/>
                <a:cs typeface="Barlow Bold" pitchFamily="34" charset="-120"/>
              </a:rPr>
              <a:t>Money Transfers</a:t>
            </a:r>
            <a:endParaRPr lang="en-US" sz="1300" dirty="0"/>
          </a:p>
        </p:txBody>
      </p:sp>
      <p:sp>
        <p:nvSpPr>
          <p:cNvPr id="20" name="Text 12"/>
          <p:cNvSpPr/>
          <p:nvPr/>
        </p:nvSpPr>
        <p:spPr>
          <a:xfrm>
            <a:off x="4950500" y="6397943"/>
            <a:ext cx="2285762" cy="1416010"/>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Peer-to-peer and merchant payment analysis revealing transaction velocity, average transfer amounts, and user engagement patterns across different transfer types and recipient categories.</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3143726" y="301466"/>
            <a:ext cx="1394103" cy="206097"/>
          </a:xfrm>
          <a:prstGeom prst="roundRect">
            <a:avLst>
              <a:gd name="adj" fmla="val 63841"/>
            </a:avLst>
          </a:prstGeom>
          <a:solidFill>
            <a:srgbClr val="D4E9F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209449" y="360640"/>
            <a:ext cx="87630" cy="87630"/>
          </a:xfrm>
          <a:prstGeom prst="rect">
            <a:avLst/>
          </a:prstGeom>
        </p:spPr>
      </p:pic>
      <p:sp>
        <p:nvSpPr>
          <p:cNvPr id="4" name="Text 1"/>
          <p:cNvSpPr/>
          <p:nvPr/>
        </p:nvSpPr>
        <p:spPr>
          <a:xfrm>
            <a:off x="3340894" y="334328"/>
            <a:ext cx="1131213" cy="140375"/>
          </a:xfrm>
          <a:prstGeom prst="rect">
            <a:avLst/>
          </a:prstGeom>
          <a:noFill/>
          <a:ln/>
        </p:spPr>
        <p:txBody>
          <a:bodyPr wrap="none" lIns="0" tIns="0" rIns="0" bIns="0" rtlCol="0" anchor="t"/>
          <a:lstStyle/>
          <a:p>
            <a:pPr algn="l" indent="0" marL="0">
              <a:lnSpc>
                <a:spcPts val="1100"/>
              </a:lnSpc>
              <a:buNone/>
            </a:pPr>
            <a:r>
              <a:rPr lang="en-US" sz="650" dirty="0">
                <a:solidFill>
                  <a:srgbClr val="384653"/>
                </a:solidFill>
                <a:latin typeface="Montserrat" pitchFamily="34" charset="0"/>
                <a:ea typeface="Montserrat" pitchFamily="34" charset="-122"/>
                <a:cs typeface="Montserrat" pitchFamily="34" charset="-120"/>
              </a:rPr>
              <a:t>BUSINESS INTELLIGENCE</a:t>
            </a:r>
            <a:endParaRPr lang="en-US" sz="650" dirty="0"/>
          </a:p>
        </p:txBody>
      </p:sp>
      <p:sp>
        <p:nvSpPr>
          <p:cNvPr id="5" name="Text 2"/>
          <p:cNvSpPr/>
          <p:nvPr/>
        </p:nvSpPr>
        <p:spPr>
          <a:xfrm>
            <a:off x="3143726" y="551378"/>
            <a:ext cx="3776424" cy="360521"/>
          </a:xfrm>
          <a:prstGeom prst="rect">
            <a:avLst/>
          </a:prstGeom>
          <a:noFill/>
          <a:ln/>
        </p:spPr>
        <p:txBody>
          <a:bodyPr wrap="none" lIns="0" tIns="0" rIns="0" bIns="0" rtlCol="0" anchor="t"/>
          <a:lstStyle/>
          <a:p>
            <a:pPr algn="l" indent="0" marL="0">
              <a:lnSpc>
                <a:spcPts val="2800"/>
              </a:lnSpc>
              <a:buNone/>
            </a:pPr>
            <a:r>
              <a:rPr lang="en-US" sz="2250" b="1" dirty="0">
                <a:solidFill>
                  <a:srgbClr val="2E3C4E"/>
                </a:solidFill>
                <a:latin typeface="Barlow Bold" pitchFamily="34" charset="0"/>
                <a:ea typeface="Barlow Bold" pitchFamily="34" charset="-122"/>
                <a:cs typeface="Barlow Bold" pitchFamily="34" charset="-120"/>
              </a:rPr>
              <a:t>Key Insights &amp; Business Value</a:t>
            </a:r>
            <a:endParaRPr lang="en-US" sz="2250" dirty="0"/>
          </a:p>
        </p:txBody>
      </p:sp>
      <p:sp>
        <p:nvSpPr>
          <p:cNvPr id="6" name="Text 3"/>
          <p:cNvSpPr/>
          <p:nvPr/>
        </p:nvSpPr>
        <p:spPr>
          <a:xfrm>
            <a:off x="3143726" y="1076325"/>
            <a:ext cx="8342828" cy="350758"/>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The dashboard transforms raw data into strategic insights, enabling data-driven decision-making across product, operations, and customer experience teams.</a:t>
            </a:r>
            <a:endParaRPr lang="en-US" sz="850" dirty="0"/>
          </a:p>
        </p:txBody>
      </p:sp>
      <p:sp>
        <p:nvSpPr>
          <p:cNvPr id="7" name="Shape 4"/>
          <p:cNvSpPr/>
          <p:nvPr/>
        </p:nvSpPr>
        <p:spPr>
          <a:xfrm>
            <a:off x="3143726" y="1550432"/>
            <a:ext cx="2707838" cy="1971080"/>
          </a:xfrm>
          <a:prstGeom prst="roundRect">
            <a:avLst>
              <a:gd name="adj" fmla="val 8344"/>
            </a:avLst>
          </a:prstGeom>
          <a:solidFill>
            <a:srgbClr val="D4E9F7"/>
          </a:solidFill>
          <a:ln w="7620">
            <a:solidFill>
              <a:srgbClr val="75BAE6"/>
            </a:solidFill>
            <a:prstDash val="solid"/>
          </a:ln>
        </p:spPr>
      </p:sp>
      <p:sp>
        <p:nvSpPr>
          <p:cNvPr id="8" name="Shape 5"/>
          <p:cNvSpPr/>
          <p:nvPr/>
        </p:nvSpPr>
        <p:spPr>
          <a:xfrm>
            <a:off x="3260884" y="1667589"/>
            <a:ext cx="328851" cy="328851"/>
          </a:xfrm>
          <a:prstGeom prst="roundRect">
            <a:avLst>
              <a:gd name="adj" fmla="val 27803125"/>
            </a:avLst>
          </a:prstGeom>
          <a:solidFill>
            <a:srgbClr val="75BAE6"/>
          </a:solidFill>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1252" y="1757958"/>
            <a:ext cx="147995" cy="147995"/>
          </a:xfrm>
          <a:prstGeom prst="rect">
            <a:avLst/>
          </a:prstGeom>
        </p:spPr>
      </p:pic>
      <p:sp>
        <p:nvSpPr>
          <p:cNvPr id="10" name="Text 6"/>
          <p:cNvSpPr/>
          <p:nvPr/>
        </p:nvSpPr>
        <p:spPr>
          <a:xfrm>
            <a:off x="3260884" y="2105978"/>
            <a:ext cx="1653302" cy="180380"/>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High-Performing Services</a:t>
            </a:r>
            <a:endParaRPr lang="en-US" sz="1100" dirty="0"/>
          </a:p>
        </p:txBody>
      </p:sp>
      <p:sp>
        <p:nvSpPr>
          <p:cNvPr id="11" name="Text 7"/>
          <p:cNvSpPr/>
          <p:nvPr/>
        </p:nvSpPr>
        <p:spPr>
          <a:xfrm>
            <a:off x="3260884" y="2352080"/>
            <a:ext cx="2473523" cy="1052274"/>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Money transfers and mobile recharges dominate transaction volumes, representing 65% of total payments. These categories show consistently high success rates above 94%, indicating strong technical infrastructure.</a:t>
            </a:r>
            <a:endParaRPr lang="en-US" sz="850" dirty="0"/>
          </a:p>
        </p:txBody>
      </p:sp>
      <p:sp>
        <p:nvSpPr>
          <p:cNvPr id="12" name="Shape 8"/>
          <p:cNvSpPr/>
          <p:nvPr/>
        </p:nvSpPr>
        <p:spPr>
          <a:xfrm>
            <a:off x="5961102" y="1550432"/>
            <a:ext cx="2707958" cy="1971080"/>
          </a:xfrm>
          <a:prstGeom prst="roundRect">
            <a:avLst>
              <a:gd name="adj" fmla="val 8344"/>
            </a:avLst>
          </a:prstGeom>
          <a:solidFill>
            <a:srgbClr val="D4E9F7"/>
          </a:solidFill>
          <a:ln w="7620">
            <a:solidFill>
              <a:srgbClr val="75BAE6"/>
            </a:solidFill>
            <a:prstDash val="solid"/>
          </a:ln>
        </p:spPr>
      </p:sp>
      <p:sp>
        <p:nvSpPr>
          <p:cNvPr id="13" name="Shape 9"/>
          <p:cNvSpPr/>
          <p:nvPr/>
        </p:nvSpPr>
        <p:spPr>
          <a:xfrm>
            <a:off x="6078260" y="1667589"/>
            <a:ext cx="328851" cy="328851"/>
          </a:xfrm>
          <a:prstGeom prst="roundRect">
            <a:avLst>
              <a:gd name="adj" fmla="val 27803125"/>
            </a:avLst>
          </a:prstGeom>
          <a:solidFill>
            <a:srgbClr val="75BAE6"/>
          </a:solidFill>
          <a:ln/>
        </p:spPr>
      </p:sp>
      <p:pic>
        <p:nvPicPr>
          <p:cNvPr id="1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8628" y="1757958"/>
            <a:ext cx="147995" cy="147995"/>
          </a:xfrm>
          <a:prstGeom prst="rect">
            <a:avLst/>
          </a:prstGeom>
        </p:spPr>
      </p:pic>
      <p:sp>
        <p:nvSpPr>
          <p:cNvPr id="15" name="Text 10"/>
          <p:cNvSpPr/>
          <p:nvPr/>
        </p:nvSpPr>
        <p:spPr>
          <a:xfrm>
            <a:off x="6078260" y="2105978"/>
            <a:ext cx="1740813" cy="180380"/>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Failure Pattern Recognition</a:t>
            </a:r>
            <a:endParaRPr lang="en-US" sz="1100" dirty="0"/>
          </a:p>
        </p:txBody>
      </p:sp>
      <p:sp>
        <p:nvSpPr>
          <p:cNvPr id="16" name="Text 11"/>
          <p:cNvSpPr/>
          <p:nvPr/>
        </p:nvSpPr>
        <p:spPr>
          <a:xfrm>
            <a:off x="6078260" y="2352080"/>
            <a:ext cx="2473643" cy="876895"/>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The top three failure reasons account for 78% of all failed transactions: insufficient balance (42%), technical timeouts (21%), and bank server issues (15%). Weekend afternoons show 23% higher failure rates.</a:t>
            </a:r>
            <a:endParaRPr lang="en-US" sz="850" dirty="0"/>
          </a:p>
        </p:txBody>
      </p:sp>
      <p:sp>
        <p:nvSpPr>
          <p:cNvPr id="17" name="Shape 12"/>
          <p:cNvSpPr/>
          <p:nvPr/>
        </p:nvSpPr>
        <p:spPr>
          <a:xfrm>
            <a:off x="8778597" y="1550432"/>
            <a:ext cx="2707838" cy="1971080"/>
          </a:xfrm>
          <a:prstGeom prst="roundRect">
            <a:avLst>
              <a:gd name="adj" fmla="val 8344"/>
            </a:avLst>
          </a:prstGeom>
          <a:solidFill>
            <a:srgbClr val="D4E9F7"/>
          </a:solidFill>
          <a:ln w="7620">
            <a:solidFill>
              <a:srgbClr val="75BAE6"/>
            </a:solidFill>
            <a:prstDash val="solid"/>
          </a:ln>
        </p:spPr>
      </p:sp>
      <p:sp>
        <p:nvSpPr>
          <p:cNvPr id="18" name="Shape 13"/>
          <p:cNvSpPr/>
          <p:nvPr/>
        </p:nvSpPr>
        <p:spPr>
          <a:xfrm>
            <a:off x="8895755" y="1667589"/>
            <a:ext cx="328851" cy="328851"/>
          </a:xfrm>
          <a:prstGeom prst="roundRect">
            <a:avLst>
              <a:gd name="adj" fmla="val 27803125"/>
            </a:avLst>
          </a:prstGeom>
          <a:solidFill>
            <a:srgbClr val="75BAE6"/>
          </a:solidFill>
          <a:ln/>
        </p:spPr>
      </p:sp>
      <p:pic>
        <p:nvPicPr>
          <p:cNvPr id="19"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86123" y="1757958"/>
            <a:ext cx="147995" cy="147995"/>
          </a:xfrm>
          <a:prstGeom prst="rect">
            <a:avLst/>
          </a:prstGeom>
        </p:spPr>
      </p:pic>
      <p:sp>
        <p:nvSpPr>
          <p:cNvPr id="20" name="Text 14"/>
          <p:cNvSpPr/>
          <p:nvPr/>
        </p:nvSpPr>
        <p:spPr>
          <a:xfrm>
            <a:off x="8895755" y="2105978"/>
            <a:ext cx="1825109" cy="180380"/>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Strategic Recommendations</a:t>
            </a:r>
            <a:endParaRPr lang="en-US" sz="1100" dirty="0"/>
          </a:p>
        </p:txBody>
      </p:sp>
      <p:sp>
        <p:nvSpPr>
          <p:cNvPr id="21" name="Text 15"/>
          <p:cNvSpPr/>
          <p:nvPr/>
        </p:nvSpPr>
        <p:spPr>
          <a:xfrm>
            <a:off x="8895755" y="2352080"/>
            <a:ext cx="2473523" cy="876895"/>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Data reveals opportunities for balance reminder notifications, infrastructure scaling during peak hours, and enhanced bank integration protocols. Implementing these could reduce failures by an estimated 30%.</a:t>
            </a:r>
            <a:endParaRPr lang="en-US" sz="850" dirty="0"/>
          </a:p>
        </p:txBody>
      </p:sp>
      <p:sp>
        <p:nvSpPr>
          <p:cNvPr id="22" name="Text 16"/>
          <p:cNvSpPr/>
          <p:nvPr/>
        </p:nvSpPr>
        <p:spPr>
          <a:xfrm>
            <a:off x="3143726" y="3754398"/>
            <a:ext cx="2179677" cy="216337"/>
          </a:xfrm>
          <a:prstGeom prst="rect">
            <a:avLst/>
          </a:prstGeom>
          <a:noFill/>
          <a:ln/>
        </p:spPr>
        <p:txBody>
          <a:bodyPr wrap="none" lIns="0" tIns="0" rIns="0" bIns="0" rtlCol="0" anchor="t"/>
          <a:lstStyle/>
          <a:p>
            <a:pPr algn="l" indent="0" marL="0">
              <a:lnSpc>
                <a:spcPts val="1700"/>
              </a:lnSpc>
              <a:buNone/>
            </a:pPr>
            <a:r>
              <a:rPr lang="en-US" sz="1350" b="1" dirty="0">
                <a:solidFill>
                  <a:srgbClr val="2E3C4E"/>
                </a:solidFill>
                <a:latin typeface="Barlow Bold" pitchFamily="34" charset="0"/>
                <a:ea typeface="Barlow Bold" pitchFamily="34" charset="-122"/>
                <a:cs typeface="Barlow Bold" pitchFamily="34" charset="-120"/>
              </a:rPr>
              <a:t>Measurable Business Impact</a:t>
            </a:r>
            <a:endParaRPr lang="en-US" sz="1350" dirty="0"/>
          </a:p>
        </p:txBody>
      </p:sp>
      <p:sp>
        <p:nvSpPr>
          <p:cNvPr id="23" name="Text 17"/>
          <p:cNvSpPr/>
          <p:nvPr/>
        </p:nvSpPr>
        <p:spPr>
          <a:xfrm>
            <a:off x="3143726" y="4080272"/>
            <a:ext cx="4037648" cy="350758"/>
          </a:xfrm>
          <a:prstGeom prst="rect">
            <a:avLst/>
          </a:prstGeom>
          <a:noFill/>
          <a:ln/>
        </p:spPr>
        <p:txBody>
          <a:bodyPr wrap="square" lIns="0" tIns="0" rIns="0" bIns="0" rtlCol="0" anchor="t"/>
          <a:lstStyle/>
          <a:p>
            <a:pPr algn="l" marL="342900" indent="-342900">
              <a:lnSpc>
                <a:spcPts val="1350"/>
              </a:lnSpc>
              <a:buSzPct val="100000"/>
              <a:buChar char="•"/>
            </a:pPr>
            <a:r>
              <a:rPr lang="en-US" sz="850" dirty="0">
                <a:solidFill>
                  <a:srgbClr val="384653"/>
                </a:solidFill>
                <a:latin typeface="Montserrat" pitchFamily="34" charset="0"/>
                <a:ea typeface="Montserrat" pitchFamily="34" charset="-122"/>
                <a:cs typeface="Montserrat" pitchFamily="34" charset="-120"/>
              </a:rPr>
              <a:t>Reduced analysis time from days to minutes through dashboard automation</a:t>
            </a:r>
            <a:endParaRPr lang="en-US" sz="850" dirty="0"/>
          </a:p>
        </p:txBody>
      </p:sp>
      <p:sp>
        <p:nvSpPr>
          <p:cNvPr id="24" name="Text 18"/>
          <p:cNvSpPr/>
          <p:nvPr/>
        </p:nvSpPr>
        <p:spPr>
          <a:xfrm>
            <a:off x="3143726" y="4469368"/>
            <a:ext cx="4037648" cy="17537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384653"/>
                </a:solidFill>
                <a:latin typeface="Montserrat" pitchFamily="34" charset="0"/>
                <a:ea typeface="Montserrat" pitchFamily="34" charset="-122"/>
                <a:cs typeface="Montserrat" pitchFamily="34" charset="-120"/>
              </a:rPr>
              <a:t>Enabled real-time monitoring of critical payment metrics</a:t>
            </a:r>
            <a:endParaRPr lang="en-US" sz="850" dirty="0"/>
          </a:p>
        </p:txBody>
      </p:sp>
      <p:sp>
        <p:nvSpPr>
          <p:cNvPr id="25" name="Text 19"/>
          <p:cNvSpPr/>
          <p:nvPr/>
        </p:nvSpPr>
        <p:spPr>
          <a:xfrm>
            <a:off x="3143726" y="4683085"/>
            <a:ext cx="4037648" cy="17537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384653"/>
                </a:solidFill>
                <a:latin typeface="Montserrat" pitchFamily="34" charset="0"/>
                <a:ea typeface="Montserrat" pitchFamily="34" charset="-122"/>
                <a:cs typeface="Montserrat" pitchFamily="34" charset="-120"/>
              </a:rPr>
              <a:t>Identified ₹2.3M in recoverable failed transactions monthly</a:t>
            </a:r>
            <a:endParaRPr lang="en-US" sz="850" dirty="0"/>
          </a:p>
        </p:txBody>
      </p:sp>
      <p:sp>
        <p:nvSpPr>
          <p:cNvPr id="26" name="Text 20"/>
          <p:cNvSpPr/>
          <p:nvPr/>
        </p:nvSpPr>
        <p:spPr>
          <a:xfrm>
            <a:off x="3143726" y="4896803"/>
            <a:ext cx="4037648" cy="17537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384653"/>
                </a:solidFill>
                <a:latin typeface="Montserrat" pitchFamily="34" charset="0"/>
                <a:ea typeface="Montserrat" pitchFamily="34" charset="-122"/>
                <a:cs typeface="Montserrat" pitchFamily="34" charset="-120"/>
              </a:rPr>
              <a:t>Supported product team prioritization with data-backed insights</a:t>
            </a:r>
            <a:endParaRPr lang="en-US" sz="850" dirty="0"/>
          </a:p>
        </p:txBody>
      </p:sp>
      <p:pic>
        <p:nvPicPr>
          <p:cNvPr id="27" name="Image 4" descr="preencoded.png">    </p:cNvPr>
          <p:cNvPicPr>
            <a:picLocks noChangeAspect="1"/>
          </p:cNvPicPr>
          <p:nvPr/>
        </p:nvPicPr>
        <p:blipFill>
          <a:blip r:embed="rId9"/>
          <a:stretch>
            <a:fillRect/>
          </a:stretch>
        </p:blipFill>
        <p:spPr>
          <a:xfrm>
            <a:off x="7456408" y="3768209"/>
            <a:ext cx="4037648" cy="403764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2026-01-19T08:49:36Z</dcterms:created>
  <dcterms:modified xsi:type="dcterms:W3CDTF">2026-01-19T08:49:36Z</dcterms:modified>
</cp:coreProperties>
</file>